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2" r:id="rId5"/>
  </p:sldMasterIdLst>
  <p:notesMasterIdLst>
    <p:notesMasterId r:id="rId24"/>
  </p:notesMasterIdLst>
  <p:handoutMasterIdLst>
    <p:handoutMasterId r:id="rId25"/>
  </p:handoutMasterIdLst>
  <p:sldIdLst>
    <p:sldId id="265" r:id="rId6"/>
    <p:sldId id="276" r:id="rId7"/>
    <p:sldId id="296" r:id="rId8"/>
    <p:sldId id="289" r:id="rId9"/>
    <p:sldId id="278" r:id="rId10"/>
    <p:sldId id="295" r:id="rId11"/>
    <p:sldId id="267" r:id="rId12"/>
    <p:sldId id="288" r:id="rId13"/>
    <p:sldId id="297" r:id="rId14"/>
    <p:sldId id="269" r:id="rId15"/>
    <p:sldId id="292" r:id="rId16"/>
    <p:sldId id="270" r:id="rId17"/>
    <p:sldId id="268" r:id="rId18"/>
    <p:sldId id="287" r:id="rId19"/>
    <p:sldId id="283" r:id="rId20"/>
    <p:sldId id="281" r:id="rId21"/>
    <p:sldId id="275" r:id="rId22"/>
    <p:sldId id="291" r:id="rId23"/>
  </p:sldIdLst>
  <p:sldSz cx="12192000" cy="6858000"/>
  <p:notesSz cx="6797675" cy="987266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RRIERE Alexandre ICDD" initials="AC" lastIdx="5" clrIdx="0">
    <p:extLst>
      <p:ext uri="{19B8F6BF-5375-455C-9EA6-DF929625EA0E}">
        <p15:presenceInfo xmlns:p15="http://schemas.microsoft.com/office/powerpoint/2012/main" userId="CHARRIERE Alexandre ICD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011C"/>
    <a:srgbClr val="58585A"/>
    <a:srgbClr val="B63419"/>
    <a:srgbClr val="003189"/>
    <a:srgbClr val="D431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5" autoAdjust="0"/>
    <p:restoredTop sz="86335" autoAdjust="0"/>
  </p:normalViewPr>
  <p:slideViewPr>
    <p:cSldViewPr snapToGrid="0" showGuides="1">
      <p:cViewPr varScale="1">
        <p:scale>
          <a:sx n="96" d="100"/>
          <a:sy n="96" d="100"/>
        </p:scale>
        <p:origin x="294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58" d="100"/>
          <a:sy n="58" d="100"/>
        </p:scale>
        <p:origin x="325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FA754C-D29F-409C-8E12-26F5DAA737FE}" type="datetimeFigureOut">
              <a:rPr lang="fr-FR" smtClean="0"/>
              <a:t>30/09/2024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7318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 smtClean="0"/>
          </a:p>
          <a:p>
            <a:r>
              <a:rPr lang="fr-FR" dirty="0" smtClean="0"/>
              <a:t>CEPI-C-ppt-modele_V3</a:t>
            </a:r>
            <a:endParaRPr lang="fr-FR" dirty="0"/>
          </a:p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3" y="9377318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75BB6F-0217-4EE7-B79D-E88BBC9564A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36956364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039E458-9AEA-409F-8B3E-60D3B8E19A4E}" type="datetimeFigureOut">
              <a:rPr lang="fr-FR" smtClean="0"/>
              <a:pPr/>
              <a:t>30/09/2024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34975" y="752475"/>
            <a:ext cx="5927725" cy="3333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512808" y="4343523"/>
            <a:ext cx="5760135" cy="478869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8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377318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4A5E3F7-1A1E-4F92-9DDA-3A3CF9C2CBF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5915492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A5E3F7-1A1E-4F92-9DDA-3A3CF9C2CBF5}" type="slidenum">
              <a:rPr lang="fr-FR" smtClean="0"/>
              <a:pPr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44867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5E3F7-1A1E-4F92-9DDA-3A3CF9C2CBF5}" type="slidenum">
              <a:rPr lang="fr-FR" smtClean="0"/>
              <a:pPr/>
              <a:t>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70952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A5E3F7-1A1E-4F92-9DDA-3A3CF9C2CBF5}" type="slidenum">
              <a:rPr lang="fr-FR" smtClean="0"/>
              <a:pPr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61857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 smtClean="0">
                <a:ln w="0"/>
                <a:solidFill>
                  <a:schemeClr val="accent2">
                    <a:lumMod val="75000"/>
                  </a:schemeClr>
                </a:solidFill>
              </a:rPr>
              <a:t>une analyse comparative (avantages/inconvénients de la solution technique, coût d’investissement,  coût de maintenance, risques,…) des différents scenarios proposés permettant de répondre à tout ou partie du besoin exprimé. Le cas échéant, la pertinence du scenario devra être présentée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A5E3F7-1A1E-4F92-9DDA-3A3CF9C2CBF5}" type="slidenum">
              <a:rPr lang="fr-FR" smtClean="0"/>
              <a:pPr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12238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A5E3F7-1A1E-4F92-9DDA-3A3CF9C2CBF5}" type="slidenum">
              <a:rPr lang="fr-FR" smtClean="0"/>
              <a:pPr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44669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A5E3F7-1A1E-4F92-9DDA-3A3CF9C2CBF5}" type="slidenum">
              <a:rPr lang="fr-FR" smtClean="0"/>
              <a:pPr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550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"/>
          <p:cNvSpPr>
            <a:spLocks noGrp="1"/>
          </p:cNvSpPr>
          <p:nvPr>
            <p:ph type="title" hasCustomPrompt="1"/>
          </p:nvPr>
        </p:nvSpPr>
        <p:spPr>
          <a:xfrm>
            <a:off x="353961" y="2265680"/>
            <a:ext cx="11474245" cy="2296795"/>
          </a:xfrm>
        </p:spPr>
        <p:txBody>
          <a:bodyPr anchor="b">
            <a:normAutofit/>
          </a:bodyPr>
          <a:lstStyle>
            <a:lvl1pPr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9" name="Espace réservé du texte 2"/>
          <p:cNvSpPr>
            <a:spLocks noGrp="1"/>
          </p:cNvSpPr>
          <p:nvPr>
            <p:ph type="body" idx="1"/>
          </p:nvPr>
        </p:nvSpPr>
        <p:spPr>
          <a:xfrm>
            <a:off x="353961" y="4589463"/>
            <a:ext cx="1147424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18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0216851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69AE0829-C327-4961-BFE5-F850C087EA22}" type="datetime1">
              <a:rPr lang="fr-FR" smtClean="0"/>
              <a:t>30/09/2024</a:t>
            </a:fld>
            <a:endParaRPr lang="fr-FR" dirty="0"/>
          </a:p>
        </p:txBody>
      </p:sp>
      <p:sp>
        <p:nvSpPr>
          <p:cNvPr id="19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6833151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20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362613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1" name="ZoneTexte 2"/>
          <p:cNvSpPr txBox="1">
            <a:spLocks noChangeArrowheads="1"/>
          </p:cNvSpPr>
          <p:nvPr userDrawn="1"/>
        </p:nvSpPr>
        <p:spPr bwMode="auto">
          <a:xfrm>
            <a:off x="2643124" y="6389053"/>
            <a:ext cx="3950208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 eaLnBrk="1" hangingPunct="1"/>
            <a:r>
              <a:rPr lang="fr-FR" altLang="fr-FR" b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fr-FR" altLang="fr-FR" sz="900" dirty="0"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r>
              <a:rPr lang="fr-FR" alt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altLang="fr-FR" sz="900" dirty="0">
                <a:latin typeface="Arial" panose="020B0604020202020204" pitchFamily="34" charset="0"/>
                <a:cs typeface="Arial" panose="020B0604020202020204" pitchFamily="34" charset="0"/>
              </a:rPr>
              <a:t>Direction des ressources humaines du ministère de la Défense</a:t>
            </a:r>
          </a:p>
          <a:p>
            <a:pPr algn="l" eaLnBrk="1" hangingPunct="1"/>
            <a:endParaRPr lang="fr-FR" altLang="fr-FR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ZoneTexte 5">
            <a:extLst>
              <a:ext uri="{FF2B5EF4-FFF2-40B4-BE49-F238E27FC236}">
                <a16:creationId xmlns:a16="http://schemas.microsoft.com/office/drawing/2014/main" id="{3E1C5546-71F9-2548-B895-4137F1F66D4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7807" y="5822018"/>
            <a:ext cx="4829605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altLang="fr-FR" sz="1600" b="1" dirty="0">
                <a:latin typeface="Marianne" panose="02000000000000000000" pitchFamily="2" charset="0"/>
              </a:rPr>
              <a:t>Secrétariat général pour l’administration</a:t>
            </a:r>
            <a:endParaRPr lang="fr-FR" altLang="fr-FR" sz="1600" dirty="0">
              <a:latin typeface="Marianne" panose="02000000000000000000" pitchFamily="2" charset="0"/>
            </a:endParaRPr>
          </a:p>
          <a:p>
            <a:r>
              <a:rPr lang="fr-FR" altLang="fr-FR" sz="1600" dirty="0" smtClean="0">
                <a:latin typeface="Marianne Light" panose="02000000000000000000" pitchFamily="2" charset="0"/>
              </a:rPr>
              <a:t>Service d’infrastructure de la Défense</a:t>
            </a:r>
            <a:endParaRPr lang="fr-FR" altLang="fr-FR" sz="1600" dirty="0">
              <a:latin typeface="Marianne Light" panose="02000000000000000000" pitchFamily="2" charset="0"/>
            </a:endParaRPr>
          </a:p>
          <a:p>
            <a:endParaRPr lang="fr-FR" altLang="fr-FR" dirty="0"/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6740" y="0"/>
            <a:ext cx="3422082" cy="1770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8807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3290" y="904568"/>
            <a:ext cx="4296697" cy="973394"/>
          </a:xfrm>
        </p:spPr>
        <p:txBody>
          <a:bodyPr anchor="t" anchorCtr="0"/>
          <a:lstStyle>
            <a:lvl1pPr>
              <a:defRPr sz="3200" b="1"/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04569"/>
            <a:ext cx="6635186" cy="5288886"/>
          </a:xfrm>
        </p:spPr>
        <p:txBody>
          <a:bodyPr>
            <a:normAutofit/>
          </a:bodyPr>
          <a:lstStyle>
            <a:lvl1pPr marL="361950" indent="-361950">
              <a:defRPr sz="2000"/>
            </a:lvl1pPr>
            <a:lvl2pPr marL="447675" indent="-173038">
              <a:buClr>
                <a:schemeClr val="tx1"/>
              </a:buClr>
              <a:defRPr sz="1800"/>
            </a:lvl2pPr>
            <a:lvl3pPr>
              <a:buClr>
                <a:schemeClr val="tx1"/>
              </a:buClr>
              <a:defRPr sz="1600"/>
            </a:lvl3pPr>
            <a:lvl4pPr>
              <a:buClr>
                <a:schemeClr val="tx1"/>
              </a:buClr>
              <a:defRPr sz="1400"/>
            </a:lvl4pPr>
            <a:lvl5pPr>
              <a:buClr>
                <a:schemeClr val="tx1"/>
              </a:buCl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93290" y="1877962"/>
            <a:ext cx="4296697" cy="431549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893C086D-5DEF-5444-B44B-F2E1BC9A4F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EE693B3C-43B4-0B4D-AB6F-D7F5F6876F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48572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1601" y="904569"/>
            <a:ext cx="6645736" cy="528888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fr-FR" dirty="0"/>
          </a:p>
        </p:txBody>
      </p: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393290" y="904568"/>
            <a:ext cx="4296697" cy="973394"/>
          </a:xfrm>
        </p:spPr>
        <p:txBody>
          <a:bodyPr anchor="t" anchorCtr="0"/>
          <a:lstStyle>
            <a:lvl1pPr>
              <a:defRPr sz="3200" b="1"/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9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93290" y="1877962"/>
            <a:ext cx="4296697" cy="431549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10" name="Espace réservé de la date 3">
            <a:extLst>
              <a:ext uri="{FF2B5EF4-FFF2-40B4-BE49-F238E27FC236}">
                <a16:creationId xmlns:a16="http://schemas.microsoft.com/office/drawing/2014/main" id="{170899B0-ADAB-7E4C-8E56-31A37BE80EE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F238ABC6-021A-42D5-8A31-D38D1CEED87F}" type="datetime1">
              <a:rPr lang="fr-FR" smtClean="0"/>
              <a:t>30/09/2024</a:t>
            </a:fld>
            <a:endParaRPr lang="fr-FR" dirty="0"/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67E13229-2A7C-5D44-BEEB-4C9150EE56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CD6396CC-EA50-9740-A7F1-B317029EB8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977284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0524" y="793524"/>
            <a:ext cx="11399141" cy="71164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90525" y="1536787"/>
            <a:ext cx="11399140" cy="4640175"/>
          </a:xfrm>
        </p:spPr>
        <p:txBody>
          <a:bodyPr vert="eaVert"/>
          <a:lstStyle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fr-FR" dirty="0" smtClean="0"/>
              <a:t>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7DF98E14-94BE-1E42-B28A-4C59A1723D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9" name="Espace réservé du numéro de diapositive 5">
            <a:extLst>
              <a:ext uri="{FF2B5EF4-FFF2-40B4-BE49-F238E27FC236}">
                <a16:creationId xmlns:a16="http://schemas.microsoft.com/office/drawing/2014/main" id="{2B1C89CF-CF64-9446-B9F4-9D54C5D4D9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680185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899" y="844951"/>
            <a:ext cx="3104427" cy="5332012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844951"/>
            <a:ext cx="7734300" cy="5332011"/>
          </a:xfrm>
        </p:spPr>
        <p:txBody>
          <a:bodyPr vert="eaVert"/>
          <a:lstStyle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fr-FR" dirty="0" smtClean="0"/>
              <a:t>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33257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61F-AF03-4F20-B2B8-DF13865BB9AE}" type="datetimeFigureOut">
              <a:rPr lang="fr-FR" smtClean="0"/>
              <a:t>30/09/2024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FE16-47F1-4655-9A6B-6B471095E3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3575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61F-AF03-4F20-B2B8-DF13865BB9AE}" type="datetimeFigureOut">
              <a:rPr lang="fr-FR" smtClean="0"/>
              <a:t>30/09/2024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FE16-47F1-4655-9A6B-6B471095E3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51372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61F-AF03-4F20-B2B8-DF13865BB9AE}" type="datetimeFigureOut">
              <a:rPr lang="fr-FR" smtClean="0"/>
              <a:t>30/09/2024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FE16-47F1-4655-9A6B-6B471095E3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08696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61F-AF03-4F20-B2B8-DF13865BB9AE}" type="datetimeFigureOut">
              <a:rPr lang="fr-FR" smtClean="0"/>
              <a:t>30/09/2024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FE16-47F1-4655-9A6B-6B471095E3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82013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61F-AF03-4F20-B2B8-DF13865BB9AE}" type="datetimeFigureOut">
              <a:rPr lang="fr-FR" smtClean="0"/>
              <a:t>30/09/2024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FE16-47F1-4655-9A6B-6B471095E3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27839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61F-AF03-4F20-B2B8-DF13865BB9AE}" type="datetimeFigureOut">
              <a:rPr lang="fr-FR" smtClean="0"/>
              <a:t>30/09/2024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FE16-47F1-4655-9A6B-6B471095E3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0225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"/>
          <p:cNvSpPr>
            <a:spLocks noGrp="1"/>
          </p:cNvSpPr>
          <p:nvPr>
            <p:ph type="title" hasCustomPrompt="1"/>
          </p:nvPr>
        </p:nvSpPr>
        <p:spPr>
          <a:xfrm>
            <a:off x="353961" y="2265680"/>
            <a:ext cx="11474245" cy="2296795"/>
          </a:xfrm>
        </p:spPr>
        <p:txBody>
          <a:bodyPr anchor="b">
            <a:normAutofit/>
          </a:bodyPr>
          <a:lstStyle>
            <a:lvl1pPr>
              <a:defRPr sz="3600" b="1" i="0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9" name="Espace réservé du texte 2"/>
          <p:cNvSpPr>
            <a:spLocks noGrp="1"/>
          </p:cNvSpPr>
          <p:nvPr>
            <p:ph type="body" idx="1"/>
          </p:nvPr>
        </p:nvSpPr>
        <p:spPr>
          <a:xfrm>
            <a:off x="353961" y="4589463"/>
            <a:ext cx="11474245" cy="1500187"/>
          </a:xfrm>
        </p:spPr>
        <p:txBody>
          <a:bodyPr>
            <a:norm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Marianne" panose="020000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18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3A1386BB-C0B6-4DB9-9B5B-0A4EB491CBC5}" type="datetime1">
              <a:rPr lang="fr-FR" smtClean="0"/>
              <a:t>30/09/2024</a:t>
            </a:fld>
            <a:endParaRPr lang="fr-FR" dirty="0"/>
          </a:p>
        </p:txBody>
      </p:sp>
      <p:sp>
        <p:nvSpPr>
          <p:cNvPr id="19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20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B18FDD09-A185-8840-B7A3-F5865CE6F3DE}"/>
              </a:ext>
            </a:extLst>
          </p:cNvPr>
          <p:cNvSpPr txBox="1"/>
          <p:nvPr userDrawn="1"/>
        </p:nvSpPr>
        <p:spPr>
          <a:xfrm>
            <a:off x="7593712" y="777234"/>
            <a:ext cx="4212076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000" b="1" dirty="0">
                <a:latin typeface="Marianne" panose="02000000000000000000" pitchFamily="2" charset="0"/>
              </a:rPr>
              <a:t>Secrétariat général</a:t>
            </a:r>
          </a:p>
          <a:p>
            <a:pPr algn="r">
              <a:spcAft>
                <a:spcPts val="600"/>
              </a:spcAft>
            </a:pPr>
            <a:r>
              <a:rPr lang="fr-FR" sz="2000" b="1" dirty="0">
                <a:latin typeface="Marianne" panose="02000000000000000000" pitchFamily="2" charset="0"/>
              </a:rPr>
              <a:t>pour l’administration</a:t>
            </a:r>
            <a:endParaRPr lang="fr-FR" sz="2000" dirty="0">
              <a:latin typeface="Marianne" panose="02000000000000000000" pitchFamily="2" charset="0"/>
            </a:endParaRPr>
          </a:p>
          <a:p>
            <a:pPr algn="r">
              <a:lnSpc>
                <a:spcPct val="100000"/>
              </a:lnSpc>
            </a:pPr>
            <a:r>
              <a:rPr lang="fr-FR" sz="2000" b="0" i="0" dirty="0" smtClean="0">
                <a:latin typeface="Marianne Light" panose="02000000000000000000" pitchFamily="2" charset="0"/>
              </a:rPr>
              <a:t>Service d’infrastructure</a:t>
            </a:r>
            <a:br>
              <a:rPr lang="fr-FR" sz="2000" b="0" i="0" dirty="0" smtClean="0">
                <a:latin typeface="Marianne Light" panose="02000000000000000000" pitchFamily="2" charset="0"/>
              </a:rPr>
            </a:br>
            <a:r>
              <a:rPr lang="fr-FR" sz="2000" b="0" i="0" dirty="0" smtClean="0">
                <a:latin typeface="Marianne Light" panose="02000000000000000000" pitchFamily="2" charset="0"/>
              </a:rPr>
              <a:t>de la Défense</a:t>
            </a:r>
            <a:endParaRPr lang="fr-FR" sz="2000" b="0" i="0" dirty="0">
              <a:latin typeface="Marianne Light" panose="02000000000000000000" pitchFamily="2" charset="0"/>
            </a:endParaRPr>
          </a:p>
        </p:txBody>
      </p:sp>
      <p:pic>
        <p:nvPicPr>
          <p:cNvPr id="2050" name="Image 2" descr="image01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961" y="-57595"/>
            <a:ext cx="3213778" cy="1669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52426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61F-AF03-4F20-B2B8-DF13865BB9AE}" type="datetimeFigureOut">
              <a:rPr lang="fr-FR" smtClean="0"/>
              <a:t>30/09/2024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FE16-47F1-4655-9A6B-6B471095E3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18457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61F-AF03-4F20-B2B8-DF13865BB9AE}" type="datetimeFigureOut">
              <a:rPr lang="fr-FR" smtClean="0"/>
              <a:t>30/09/2024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FE16-47F1-4655-9A6B-6B471095E3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88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61F-AF03-4F20-B2B8-DF13865BB9AE}" type="datetimeFigureOut">
              <a:rPr lang="fr-FR" smtClean="0"/>
              <a:t>30/09/2024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FE16-47F1-4655-9A6B-6B471095E3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1690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61F-AF03-4F20-B2B8-DF13865BB9AE}" type="datetimeFigureOut">
              <a:rPr lang="fr-FR" smtClean="0"/>
              <a:t>30/09/2024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FE16-47F1-4655-9A6B-6B471095E3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81346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61F-AF03-4F20-B2B8-DF13865BB9AE}" type="datetimeFigureOut">
              <a:rPr lang="fr-FR" smtClean="0"/>
              <a:t>30/09/2024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FE16-47F1-4655-9A6B-6B471095E3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10606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9A913067-3538-554C-8FEA-FDA38657A66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" y="0"/>
            <a:ext cx="12184380" cy="6858000"/>
          </a:xfrm>
          <a:prstGeom prst="rect">
            <a:avLst/>
          </a:prstGeom>
        </p:spPr>
      </p:pic>
      <p:sp>
        <p:nvSpPr>
          <p:cNvPr id="18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5EEBC4B5-3AEE-4B49-879B-E01313279746}" type="datetime1">
              <a:rPr lang="fr-FR" smtClean="0"/>
              <a:t>30/09/2024</a:t>
            </a:fld>
            <a:endParaRPr lang="fr-FR" dirty="0"/>
          </a:p>
        </p:txBody>
      </p:sp>
      <p:sp>
        <p:nvSpPr>
          <p:cNvPr id="19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20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9248065-2D5B-0849-BE75-3B91972D312F}"/>
              </a:ext>
            </a:extLst>
          </p:cNvPr>
          <p:cNvSpPr/>
          <p:nvPr userDrawn="1"/>
        </p:nvSpPr>
        <p:spPr>
          <a:xfrm>
            <a:off x="520860" y="2707786"/>
            <a:ext cx="11823539" cy="361199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52A14207-0A0C-0F44-AB34-63EADE88A165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520861" y="2707785"/>
            <a:ext cx="11671140" cy="3611992"/>
          </a:xfrm>
        </p:spPr>
        <p:txBody>
          <a:bodyPr>
            <a:normAutofit/>
          </a:bodyPr>
          <a:lstStyle>
            <a:lvl1pPr marL="271463" indent="-271463">
              <a:defRPr sz="1500"/>
            </a:lvl1pPr>
            <a:lvl2pPr marL="607219" indent="-264319"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8" name="Titre 1"/>
          <p:cNvSpPr>
            <a:spLocks noGrp="1"/>
          </p:cNvSpPr>
          <p:nvPr>
            <p:ph type="title" hasCustomPrompt="1"/>
          </p:nvPr>
        </p:nvSpPr>
        <p:spPr>
          <a:xfrm>
            <a:off x="696865" y="2265680"/>
            <a:ext cx="11474245" cy="2296795"/>
          </a:xfrm>
        </p:spPr>
        <p:txBody>
          <a:bodyPr anchor="b">
            <a:normAutofit/>
          </a:bodyPr>
          <a:lstStyle>
            <a:lvl1pPr>
              <a:defRPr sz="3600" b="1" i="0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9" name="Espace réservé du texte 2"/>
          <p:cNvSpPr>
            <a:spLocks noGrp="1"/>
          </p:cNvSpPr>
          <p:nvPr>
            <p:ph type="body" idx="1"/>
          </p:nvPr>
        </p:nvSpPr>
        <p:spPr>
          <a:xfrm>
            <a:off x="696865" y="4589463"/>
            <a:ext cx="11474245" cy="1500187"/>
          </a:xfrm>
        </p:spPr>
        <p:txBody>
          <a:bodyPr>
            <a:norm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Marianne" panose="020000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18FDD09-A185-8840-B7A3-F5865CE6F3DE}"/>
              </a:ext>
            </a:extLst>
          </p:cNvPr>
          <p:cNvSpPr txBox="1"/>
          <p:nvPr userDrawn="1"/>
        </p:nvSpPr>
        <p:spPr>
          <a:xfrm>
            <a:off x="7593712" y="777234"/>
            <a:ext cx="4212076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000" b="1" dirty="0">
                <a:latin typeface="Marianne" panose="02000000000000000000" pitchFamily="2" charset="0"/>
              </a:rPr>
              <a:t>Secrétariat général</a:t>
            </a:r>
          </a:p>
          <a:p>
            <a:pPr algn="r">
              <a:spcAft>
                <a:spcPts val="600"/>
              </a:spcAft>
            </a:pPr>
            <a:r>
              <a:rPr lang="fr-FR" sz="2000" b="1" dirty="0">
                <a:latin typeface="Marianne" panose="02000000000000000000" pitchFamily="2" charset="0"/>
              </a:rPr>
              <a:t>pour l’administration</a:t>
            </a:r>
            <a:endParaRPr lang="fr-FR" sz="2000" dirty="0">
              <a:latin typeface="Marianne" panose="02000000000000000000" pitchFamily="2" charset="0"/>
            </a:endParaRPr>
          </a:p>
          <a:p>
            <a:pPr algn="r">
              <a:lnSpc>
                <a:spcPct val="100000"/>
              </a:lnSpc>
            </a:pPr>
            <a:r>
              <a:rPr lang="fr-FR" sz="2000" b="0" i="0" dirty="0" smtClean="0">
                <a:latin typeface="Marianne Light" panose="02000000000000000000" pitchFamily="2" charset="0"/>
              </a:rPr>
              <a:t>Service d’infrastructure</a:t>
            </a:r>
            <a:br>
              <a:rPr lang="fr-FR" sz="2000" b="0" i="0" dirty="0" smtClean="0">
                <a:latin typeface="Marianne Light" panose="02000000000000000000" pitchFamily="2" charset="0"/>
              </a:rPr>
            </a:br>
            <a:r>
              <a:rPr lang="fr-FR" sz="2000" b="0" i="0" dirty="0" smtClean="0">
                <a:latin typeface="Marianne Light" panose="02000000000000000000" pitchFamily="2" charset="0"/>
              </a:rPr>
              <a:t>de la Défense</a:t>
            </a:r>
            <a:endParaRPr lang="fr-FR" sz="2000" b="0" i="0" dirty="0">
              <a:latin typeface="Marianne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8508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fr-FR" dirty="0" smtClean="0"/>
              <a:t>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9906504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34297" y="1533832"/>
            <a:ext cx="11493909" cy="3028644"/>
          </a:xfrm>
        </p:spPr>
        <p:txBody>
          <a:bodyPr anchor="b">
            <a:normAutofit/>
          </a:bodyPr>
          <a:lstStyle>
            <a:lvl1pPr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34297" y="4542503"/>
            <a:ext cx="11493909" cy="1547147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484E8D88-490D-9046-8829-F019A92928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9" name="Espace réservé du numéro de diapositive 5">
            <a:extLst>
              <a:ext uri="{FF2B5EF4-FFF2-40B4-BE49-F238E27FC236}">
                <a16:creationId xmlns:a16="http://schemas.microsoft.com/office/drawing/2014/main" id="{63E40C65-8C8B-9C44-9399-B4499E598C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091864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0524" y="941441"/>
            <a:ext cx="11445875" cy="71164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93293" y="1797652"/>
            <a:ext cx="5518355" cy="4641533"/>
          </a:xfrm>
        </p:spPr>
        <p:txBody>
          <a:bodyPr/>
          <a:lstStyle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fr-FR" dirty="0" smtClean="0"/>
              <a:t>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327057" y="1797652"/>
            <a:ext cx="5518355" cy="4641534"/>
          </a:xfrm>
        </p:spPr>
        <p:txBody>
          <a:bodyPr/>
          <a:lstStyle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fr-FR" dirty="0" smtClean="0"/>
              <a:t>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6065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97340" y="1518163"/>
            <a:ext cx="5507999" cy="796411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97339" y="2505075"/>
            <a:ext cx="5508000" cy="3684588"/>
          </a:xfrm>
        </p:spPr>
        <p:txBody>
          <a:bodyPr/>
          <a:lstStyle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fr-FR" dirty="0" smtClean="0"/>
              <a:t>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329515" y="1518163"/>
            <a:ext cx="5517832" cy="7964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329512" y="2505075"/>
            <a:ext cx="5508000" cy="3684588"/>
          </a:xfrm>
        </p:spPr>
        <p:txBody>
          <a:bodyPr/>
          <a:lstStyle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fr-FR" dirty="0" smtClean="0"/>
              <a:t>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BE2D66F0-6808-504F-821F-8483E01EED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524" y="941441"/>
            <a:ext cx="11445875" cy="71164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11" name="Espace réservé de la date 3">
            <a:extLst>
              <a:ext uri="{FF2B5EF4-FFF2-40B4-BE49-F238E27FC236}">
                <a16:creationId xmlns:a16="http://schemas.microsoft.com/office/drawing/2014/main" id="{FD1B3CDB-0DB6-1646-A8B5-117EABD398E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CAA4F7E0-40DB-49CE-9EB0-CDB1B7278F53}" type="datetime1">
              <a:rPr lang="fr-FR" smtClean="0"/>
              <a:t>30/09/2024</a:t>
            </a:fld>
            <a:endParaRPr lang="fr-FR" dirty="0"/>
          </a:p>
        </p:txBody>
      </p:sp>
      <p:sp>
        <p:nvSpPr>
          <p:cNvPr id="12" name="Espace réservé du pied de page 4">
            <a:extLst>
              <a:ext uri="{FF2B5EF4-FFF2-40B4-BE49-F238E27FC236}">
                <a16:creationId xmlns:a16="http://schemas.microsoft.com/office/drawing/2014/main" id="{3C6A7DF1-1414-A74C-8674-6B30D57DD5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EAC90038-2AF3-0545-B037-4267D27073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812957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3415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A11E42E1-1407-BC4B-9133-6797565D12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9632CCDC-1841-42D5-B31D-8EBFE58F86D4}" type="datetime1">
              <a:rPr lang="fr-FR" smtClean="0"/>
              <a:t>30/09/2024</a:t>
            </a:fld>
            <a:endParaRPr lang="fr-FR" dirty="0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DE877E33-C9EB-C14B-9191-9F214018A5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288C4948-EB9F-E347-A9E1-CA10642FE2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71128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90524" y="941441"/>
            <a:ext cx="11445875" cy="7116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90524" y="1828800"/>
            <a:ext cx="11445875" cy="4348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0216851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0650EAB2-CF72-42CA-82FE-38AF3FBCF0CA}" type="datetime1">
              <a:rPr lang="fr-FR" smtClean="0"/>
              <a:t>30/09/2024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6833151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231876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ZoneTexte 2">
            <a:extLst>
              <a:ext uri="{FF2B5EF4-FFF2-40B4-BE49-F238E27FC236}">
                <a16:creationId xmlns:a16="http://schemas.microsoft.com/office/drawing/2014/main" id="{212BD870-A5CF-154B-8D92-C0ED56DBC67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03799" y="6453873"/>
            <a:ext cx="6291449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 eaLnBrk="1" hangingPunct="1"/>
            <a:r>
              <a:rPr lang="fr-FR" altLang="fr-FR" sz="1000" b="1" i="0" dirty="0">
                <a:latin typeface="Marianne" panose="02000000000000000000" pitchFamily="2" charset="0"/>
              </a:rPr>
              <a:t>Secrétariat général pour l’administration</a:t>
            </a:r>
            <a:r>
              <a:rPr lang="fr-FR" altLang="fr-FR" sz="1100" b="1" i="0" dirty="0">
                <a:latin typeface="Marianne" panose="02000000000000000000" pitchFamily="2" charset="0"/>
              </a:rPr>
              <a:t> </a:t>
            </a:r>
            <a:r>
              <a:rPr lang="fr-FR" altLang="fr-FR" sz="1000" dirty="0">
                <a:latin typeface="Marianne" panose="02000000000000000000" pitchFamily="2" charset="0"/>
              </a:rPr>
              <a:t>|</a:t>
            </a:r>
            <a:r>
              <a:rPr lang="fr-FR" altLang="fr-FR" sz="1000" b="1" i="0" dirty="0">
                <a:latin typeface="Marianne" panose="02000000000000000000" pitchFamily="2" charset="0"/>
              </a:rPr>
              <a:t> </a:t>
            </a:r>
            <a:r>
              <a:rPr lang="fr-FR" altLang="fr-FR" sz="1000" dirty="0" smtClean="0">
                <a:latin typeface="Marianne" panose="02000000000000000000" pitchFamily="2" charset="0"/>
              </a:rPr>
              <a:t>Service d’infrastructure de la Défense</a:t>
            </a:r>
            <a:endParaRPr lang="fr-FR" altLang="fr-FR" sz="900" b="1" dirty="0">
              <a:latin typeface="Marianne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401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Marianne" panose="02000000000000000000" pitchFamily="2" charset="0"/>
          <a:ea typeface="Verdana" panose="020B0604030504040204" pitchFamily="34" charset="0"/>
          <a:cs typeface="Arial" panose="020B0604020202020204" pitchFamily="34" charset="0"/>
        </a:defRPr>
      </a:lvl1pPr>
    </p:titleStyle>
    <p:bodyStyle>
      <a:lvl1pPr marL="179388" indent="-179388" algn="l" defTabSz="914400" rtl="0" eaLnBrk="1" latinLnBrk="0" hangingPunct="1">
        <a:lnSpc>
          <a:spcPct val="90000"/>
        </a:lnSpc>
        <a:spcBef>
          <a:spcPts val="1000"/>
        </a:spcBef>
        <a:buClrTx/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Marianne" panose="02000000000000000000" pitchFamily="2" charset="0"/>
          <a:ea typeface="Verdana" panose="020B0604030504040204" pitchFamily="34" charset="0"/>
          <a:cs typeface="Arial" panose="020B0604020202020204" pitchFamily="34" charset="0"/>
        </a:defRPr>
      </a:lvl1pPr>
      <a:lvl2pPr marL="447675" indent="-1714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Marianne" panose="02000000000000000000" pitchFamily="2" charset="0"/>
          <a:ea typeface="Verdana" panose="020B0604030504040204" pitchFamily="34" charset="0"/>
          <a:cs typeface="Arial" panose="020B0604020202020204" pitchFamily="34" charset="0"/>
        </a:defRPr>
      </a:lvl2pPr>
      <a:lvl3pPr marL="717550" indent="-157163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SzPct val="100000"/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Marianne" panose="02000000000000000000" pitchFamily="2" charset="0"/>
          <a:ea typeface="Verdana" panose="020B0604030504040204" pitchFamily="34" charset="0"/>
          <a:cs typeface="Arial" panose="020B0604020202020204" pitchFamily="34" charset="0"/>
        </a:defRPr>
      </a:lvl3pPr>
      <a:lvl4pPr marL="985838" indent="-130175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Marianne" panose="02000000000000000000" pitchFamily="2" charset="0"/>
          <a:ea typeface="Verdana" panose="020B0604030504040204" pitchFamily="34" charset="0"/>
          <a:cs typeface="Arial" panose="020B0604020202020204" pitchFamily="34" charset="0"/>
        </a:defRPr>
      </a:lvl4pPr>
      <a:lvl5pPr marL="1255713" indent="-147638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Marianne" panose="02000000000000000000" pitchFamily="2" charset="0"/>
          <a:ea typeface="Verdana" panose="020B060403050404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EC461F-AF03-4F20-B2B8-DF13865BB9AE}" type="datetimeFigureOut">
              <a:rPr lang="fr-FR" smtClean="0"/>
              <a:t>30/09/2024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DFE16-47F1-4655-9A6B-6B471095E3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2511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6273801" y="6064249"/>
            <a:ext cx="513926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Opération d’infrastructure élémentaire </a:t>
            </a:r>
            <a:endParaRPr lang="fr-FR" b="1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558362" cy="365125"/>
          </a:xfrm>
        </p:spPr>
        <p:txBody>
          <a:bodyPr/>
          <a:lstStyle/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1</a:t>
            </a:fld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440902" y="2814927"/>
            <a:ext cx="1101795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100" b="1" i="1" dirty="0">
                <a:solidFill>
                  <a:schemeClr val="accent2"/>
                </a:solidFill>
              </a:rPr>
              <a:t>En préambule, il est rappelé que les planches présentées en CEPI ont vocation à être réutilisées pour la présentation de la réunion de franchissement de </a:t>
            </a:r>
            <a:r>
              <a:rPr lang="fr-FR" sz="1100" b="1" i="1" dirty="0" smtClean="0">
                <a:solidFill>
                  <a:schemeClr val="accent2"/>
                </a:solidFill>
              </a:rPr>
              <a:t>jalons.</a:t>
            </a:r>
          </a:p>
          <a:p>
            <a:r>
              <a:rPr lang="fr-FR" sz="1100" b="1" i="1" dirty="0" smtClean="0">
                <a:solidFill>
                  <a:schemeClr val="accent2"/>
                </a:solidFill>
              </a:rPr>
              <a:t> Les informations en </a:t>
            </a:r>
            <a:r>
              <a:rPr lang="fr-FR" sz="1100" b="1" i="1" dirty="0">
                <a:solidFill>
                  <a:schemeClr val="accent2"/>
                </a:solidFill>
              </a:rPr>
              <a:t>italique sont une aide à la complétude et doivent être supprimées  lorsque les </a:t>
            </a:r>
            <a:r>
              <a:rPr lang="fr-FR" sz="1100" b="1" i="1" dirty="0" smtClean="0">
                <a:solidFill>
                  <a:schemeClr val="accent2"/>
                </a:solidFill>
              </a:rPr>
              <a:t>éléments appropriés sont indiqués ou  précisés « sans objet ». L’objectif recherché est de présenter des éléments autoporteurs, qui peuvent faire l’objet de planches annexes en support pour aide à la compréhension des items abordés et à la décision. </a:t>
            </a:r>
            <a:endParaRPr lang="fr-FR" sz="1100" b="1" i="1" dirty="0">
              <a:solidFill>
                <a:schemeClr val="accent2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762001" y="6064249"/>
            <a:ext cx="513926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Opération inscrite à la LOI 202X</a:t>
            </a:r>
            <a:endParaRPr lang="fr-FR" b="1" dirty="0"/>
          </a:p>
        </p:txBody>
      </p:sp>
      <p:sp>
        <p:nvSpPr>
          <p:cNvPr id="9" name="ZoneTexte 8"/>
          <p:cNvSpPr txBox="1"/>
          <p:nvPr/>
        </p:nvSpPr>
        <p:spPr>
          <a:xfrm>
            <a:off x="440900" y="3526430"/>
            <a:ext cx="11302462" cy="172354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  <a:latin typeface="Marianne" panose="02000000000000000000" pitchFamily="50" charset="0"/>
              </a:rPr>
              <a:t>CEPI/C du </a:t>
            </a:r>
            <a:r>
              <a:rPr lang="fr-FR" sz="3200" b="1" dirty="0" smtClean="0">
                <a:solidFill>
                  <a:schemeClr val="bg1"/>
                </a:solidFill>
                <a:latin typeface="Marianne" panose="02000000000000000000" pitchFamily="50" charset="0"/>
              </a:rPr>
              <a:t>XX/XX/X202X</a:t>
            </a:r>
          </a:p>
          <a:p>
            <a:endParaRPr lang="fr-FR" sz="2000" b="1" dirty="0">
              <a:latin typeface="Marianne" panose="02000000000000000000" pitchFamily="50" charset="0"/>
            </a:endParaRPr>
          </a:p>
          <a:p>
            <a:r>
              <a:rPr lang="fr-FR" sz="2000" dirty="0" smtClean="0"/>
              <a:t>Intitulé </a:t>
            </a:r>
            <a:r>
              <a:rPr lang="fr-FR" sz="2000" dirty="0"/>
              <a:t>Opération(CSXXXXXX) _</a:t>
            </a:r>
            <a:r>
              <a:rPr lang="fr-FR" sz="2000" b="1" i="1" dirty="0">
                <a:solidFill>
                  <a:schemeClr val="accent2"/>
                </a:solidFill>
              </a:rPr>
              <a:t>MENTIONNER </a:t>
            </a:r>
            <a:r>
              <a:rPr lang="fr-FR" sz="2000" b="1" i="1" dirty="0" smtClean="0">
                <a:solidFill>
                  <a:schemeClr val="accent2"/>
                </a:solidFill>
              </a:rPr>
              <a:t>JALON</a:t>
            </a:r>
          </a:p>
          <a:p>
            <a:endParaRPr lang="fr-FR" sz="2000" b="1" i="1" dirty="0">
              <a:solidFill>
                <a:schemeClr val="accent2"/>
              </a:solidFill>
            </a:endParaRPr>
          </a:p>
          <a:p>
            <a:endParaRPr lang="fr-FR" sz="1400" b="1" dirty="0">
              <a:solidFill>
                <a:schemeClr val="bg1"/>
              </a:solidFill>
              <a:latin typeface="Marianne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041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6190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Analyse Fonctionnelle /Analyse de la Valeur 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235993" y="1176867"/>
            <a:ext cx="5531000" cy="498843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marL="171450" indent="-171450" algn="just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q"/>
            </a:pPr>
            <a:endParaRPr lang="fr-FR" sz="500" dirty="0" smtClean="0"/>
          </a:p>
          <a:p>
            <a:pPr marL="541338" indent="-269875" algn="just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fr-FR" sz="1600" b="1" dirty="0" smtClean="0">
                <a:latin typeface="Marianne" panose="02000000000000000000" pitchFamily="50" charset="0"/>
              </a:rPr>
              <a:t>xxx : 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fr-FR" sz="1200" dirty="0" err="1" smtClean="0">
                <a:latin typeface="Marianne" panose="02000000000000000000" pitchFamily="50" charset="0"/>
              </a:rPr>
              <a:t>xxxxx</a:t>
            </a:r>
            <a:r>
              <a:rPr lang="fr-FR" sz="1200" dirty="0" smtClean="0">
                <a:latin typeface="Marianne" panose="02000000000000000000" pitchFamily="50" charset="0"/>
              </a:rPr>
              <a:t>.</a:t>
            </a:r>
          </a:p>
          <a:p>
            <a:pPr lvl="1"/>
            <a:endParaRPr lang="fr-FR" sz="1400" i="1" dirty="0" smtClean="0">
              <a:latin typeface="Marianne" panose="02000000000000000000" pitchFamily="50" charset="0"/>
            </a:endParaRPr>
          </a:p>
          <a:p>
            <a:pPr marL="541338" lvl="1" indent="-269875" algn="just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fr-FR" sz="1600" b="1" dirty="0" smtClean="0">
                <a:latin typeface="Marianne" panose="02000000000000000000" pitchFamily="50" charset="0"/>
              </a:rPr>
              <a:t>xxx </a:t>
            </a:r>
            <a:endParaRPr lang="fr-FR" sz="1200" dirty="0" smtClean="0">
              <a:latin typeface="Marianne" panose="02000000000000000000" pitchFamily="50" charset="0"/>
            </a:endParaRPr>
          </a:p>
          <a:p>
            <a:pPr marL="742950" lvl="1" indent="-285750" algn="just">
              <a:buFont typeface="Wingdings" panose="05000000000000000000" pitchFamily="2" charset="2"/>
              <a:buChar char="§"/>
            </a:pPr>
            <a:r>
              <a:rPr lang="fr-FR" sz="1200" b="1" dirty="0" err="1" smtClean="0">
                <a:latin typeface="Marianne" panose="02000000000000000000" pitchFamily="50" charset="0"/>
              </a:rPr>
              <a:t>xxxxx</a:t>
            </a:r>
            <a:r>
              <a:rPr lang="fr-FR" sz="1200" dirty="0" smtClean="0">
                <a:latin typeface="Marianne" panose="02000000000000000000" pitchFamily="50" charset="0"/>
              </a:rPr>
              <a:t> </a:t>
            </a:r>
            <a:r>
              <a:rPr lang="fr-FR" sz="1200" dirty="0" err="1" smtClean="0">
                <a:latin typeface="Marianne" panose="02000000000000000000" pitchFamily="50" charset="0"/>
              </a:rPr>
              <a:t>xxxxx</a:t>
            </a:r>
            <a:endParaRPr lang="fr-FR" sz="1200" dirty="0">
              <a:latin typeface="Marianne" panose="02000000000000000000" pitchFamily="50" charset="0"/>
            </a:endParaRPr>
          </a:p>
          <a:p>
            <a:pPr marL="742950" lvl="1" indent="-285750" algn="just">
              <a:buFont typeface="Wingdings" panose="05000000000000000000" pitchFamily="2" charset="2"/>
              <a:buChar char="§"/>
            </a:pPr>
            <a:r>
              <a:rPr lang="fr-FR" sz="1200" b="1" dirty="0" err="1" smtClean="0">
                <a:latin typeface="Marianne" panose="02000000000000000000" pitchFamily="50" charset="0"/>
              </a:rPr>
              <a:t>Xxxxx</a:t>
            </a:r>
            <a:r>
              <a:rPr lang="fr-FR" sz="1200" b="1" dirty="0" smtClean="0">
                <a:latin typeface="Marianne" panose="02000000000000000000" pitchFamily="50" charset="0"/>
              </a:rPr>
              <a:t> </a:t>
            </a:r>
            <a:r>
              <a:rPr lang="fr-FR" sz="1200" dirty="0" err="1" smtClean="0">
                <a:latin typeface="Marianne" panose="02000000000000000000" pitchFamily="50" charset="0"/>
              </a:rPr>
              <a:t>xxxxx</a:t>
            </a:r>
            <a:r>
              <a:rPr lang="fr-FR" sz="1200" dirty="0" smtClean="0">
                <a:latin typeface="Marianne" panose="02000000000000000000" pitchFamily="50" charset="0"/>
              </a:rPr>
              <a:t>.</a:t>
            </a:r>
            <a:endParaRPr lang="fr-FR" sz="1200" dirty="0">
              <a:latin typeface="Marianne" panose="02000000000000000000" pitchFamily="50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07368" y="999939"/>
            <a:ext cx="1294683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Objet</a:t>
            </a:r>
            <a:endParaRPr lang="fr-FR" sz="1800" b="1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6254477" y="1176867"/>
            <a:ext cx="5775340" cy="498843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marL="171450" indent="-171450" algn="just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q"/>
            </a:pPr>
            <a:endParaRPr lang="fr-FR" sz="500" smtClean="0"/>
          </a:p>
          <a:p>
            <a:pPr marL="171450" indent="-171450" algn="just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q"/>
            </a:pPr>
            <a:endParaRPr lang="fr-FR" sz="500" smtClean="0"/>
          </a:p>
          <a:p>
            <a:pPr marL="171450" indent="-171450" algn="just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q"/>
            </a:pPr>
            <a:endParaRPr lang="fr-FR" sz="500" smtClean="0"/>
          </a:p>
          <a:p>
            <a:pPr marL="171450" indent="-171450" algn="just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q"/>
            </a:pPr>
            <a:endParaRPr lang="fr-FR" sz="500" smtClean="0"/>
          </a:p>
          <a:p>
            <a:pPr marL="171450" indent="-171450" algn="just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q"/>
            </a:pPr>
            <a:endParaRPr lang="fr-FR" sz="500" smtClean="0"/>
          </a:p>
          <a:p>
            <a:pPr marL="171450" indent="-171450" algn="just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q"/>
            </a:pPr>
            <a:endParaRPr lang="fr-FR" sz="500" smtClean="0"/>
          </a:p>
          <a:p>
            <a:pPr marL="171450" indent="-171450" algn="just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q"/>
            </a:pPr>
            <a:endParaRPr lang="fr-FR" sz="500" smtClean="0"/>
          </a:p>
          <a:p>
            <a:pPr marL="171450" indent="-171450" algn="just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q"/>
            </a:pPr>
            <a:endParaRPr lang="fr-FR" sz="500" smtClean="0"/>
          </a:p>
          <a:p>
            <a:pPr marL="171450" indent="-171450" algn="just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q"/>
            </a:pPr>
            <a:endParaRPr lang="fr-FR" sz="500" smtClean="0"/>
          </a:p>
          <a:p>
            <a:pPr marL="171450" indent="-171450" algn="just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q"/>
            </a:pPr>
            <a:endParaRPr lang="fr-FR" sz="500" smtClean="0"/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endParaRPr lang="fr-FR" sz="500" dirty="0" smtClean="0"/>
          </a:p>
        </p:txBody>
      </p:sp>
      <p:sp>
        <p:nvSpPr>
          <p:cNvPr id="11" name="ZoneTexte 10"/>
          <p:cNvSpPr txBox="1"/>
          <p:nvPr/>
        </p:nvSpPr>
        <p:spPr>
          <a:xfrm>
            <a:off x="6444101" y="999940"/>
            <a:ext cx="3161625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Gains obtenus / attendus</a:t>
            </a:r>
            <a:endParaRPr lang="fr-FR" sz="1800" b="1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  <p:sp>
        <p:nvSpPr>
          <p:cNvPr id="12" name="Flèche droite 11"/>
          <p:cNvSpPr/>
          <p:nvPr/>
        </p:nvSpPr>
        <p:spPr>
          <a:xfrm>
            <a:off x="5631927" y="3484625"/>
            <a:ext cx="940995" cy="3979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/>
          <p:cNvSpPr txBox="1"/>
          <p:nvPr/>
        </p:nvSpPr>
        <p:spPr>
          <a:xfrm>
            <a:off x="6254477" y="1499466"/>
            <a:ext cx="538383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fr-FR"/>
            </a:defPPr>
            <a:lvl1pPr>
              <a:defRPr sz="1500" b="0" cap="none" spc="0">
                <a:ln w="0"/>
                <a:solidFill>
                  <a:schemeClr val="accent2">
                    <a:lumMod val="75000"/>
                  </a:schemeClr>
                </a:solidFill>
                <a:effectLst/>
              </a:defRPr>
            </a:lvl1pPr>
          </a:lstStyle>
          <a:p>
            <a:pPr algn="just"/>
            <a:r>
              <a:rPr lang="fr-FR" sz="1200" i="1" dirty="0">
                <a:latin typeface="Marianne" panose="02000000000000000000" pitchFamily="50" charset="0"/>
              </a:rPr>
              <a:t>L’objectif </a:t>
            </a:r>
            <a:r>
              <a:rPr lang="fr-FR" sz="1200" i="1" dirty="0" smtClean="0">
                <a:latin typeface="Marianne" panose="02000000000000000000" pitchFamily="50" charset="0"/>
              </a:rPr>
              <a:t> est de mettre en avant les optimisations proposées par la SID.</a:t>
            </a:r>
          </a:p>
          <a:p>
            <a:pPr algn="just"/>
            <a:endParaRPr lang="fr-FR" sz="1200" i="1" dirty="0">
              <a:latin typeface="Marianne" panose="02000000000000000000" pitchFamily="50" charset="0"/>
            </a:endParaRPr>
          </a:p>
          <a:p>
            <a:pPr algn="just"/>
            <a:r>
              <a:rPr lang="fr-FR" sz="1200" i="1" dirty="0" smtClean="0">
                <a:latin typeface="Marianne" panose="02000000000000000000" pitchFamily="50" charset="0"/>
              </a:rPr>
              <a:t>Il </a:t>
            </a:r>
            <a:r>
              <a:rPr lang="fr-FR" sz="1200" i="1" dirty="0">
                <a:latin typeface="Marianne" panose="02000000000000000000" pitchFamily="50" charset="0"/>
              </a:rPr>
              <a:t>s’agit de tracer les propositions faites par le SID pour optimiser les </a:t>
            </a:r>
            <a:r>
              <a:rPr lang="fr-FR" sz="1200" i="1" dirty="0" smtClean="0">
                <a:latin typeface="Marianne" panose="02000000000000000000" pitchFamily="50" charset="0"/>
              </a:rPr>
              <a:t>besoins et répondre au juste besoin </a:t>
            </a:r>
            <a:r>
              <a:rPr lang="fr-FR" sz="1200" i="1" dirty="0">
                <a:latin typeface="Marianne" panose="02000000000000000000" pitchFamily="50" charset="0"/>
              </a:rPr>
              <a:t>(propositions de « réduction » des besoins, du niveau d’exigence, etc…, après analyse fonctionnelle et analyse de la </a:t>
            </a:r>
            <a:r>
              <a:rPr lang="fr-FR" sz="1200" i="1" dirty="0" smtClean="0">
                <a:latin typeface="Marianne" panose="02000000000000000000" pitchFamily="50" charset="0"/>
              </a:rPr>
              <a:t>valeur) </a:t>
            </a:r>
          </a:p>
          <a:p>
            <a:pPr algn="just"/>
            <a:endParaRPr lang="fr-FR" sz="1200" i="1" dirty="0">
              <a:latin typeface="Marianne" panose="02000000000000000000" pitchFamily="50" charset="0"/>
            </a:endParaRPr>
          </a:p>
          <a:p>
            <a:pPr algn="just"/>
            <a:r>
              <a:rPr lang="fr-FR" sz="1200" i="1" dirty="0">
                <a:latin typeface="Marianne" panose="02000000000000000000" pitchFamily="50" charset="0"/>
              </a:rPr>
              <a:t>Les gains financiers attendus </a:t>
            </a:r>
            <a:r>
              <a:rPr lang="fr-FR" sz="1200" i="1" dirty="0" smtClean="0">
                <a:latin typeface="Marianne" panose="02000000000000000000" pitchFamily="50" charset="0"/>
              </a:rPr>
              <a:t> à préciser</a:t>
            </a:r>
            <a:endParaRPr lang="fr-FR" sz="1200" i="1" dirty="0">
              <a:latin typeface="Marianne" panose="02000000000000000000" pitchFamily="50" charset="0"/>
            </a:endParaRPr>
          </a:p>
          <a:p>
            <a:pPr indent="-285750" algn="just">
              <a:buFontTx/>
              <a:buChar char="-"/>
            </a:pPr>
            <a:endParaRPr lang="fr-FR" sz="1200" i="1" dirty="0" smtClean="0">
              <a:solidFill>
                <a:schemeClr val="accent2"/>
              </a:solidFill>
              <a:latin typeface="Marianne" panose="02000000000000000000" pitchFamily="50" charset="0"/>
            </a:endParaRPr>
          </a:p>
          <a:p>
            <a:pPr marL="285750" indent="-285750" algn="just">
              <a:buFontTx/>
              <a:buChar char="-"/>
            </a:pPr>
            <a:endParaRPr lang="fr-FR" i="1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4294967295"/>
          </p:nvPr>
        </p:nvSpPr>
        <p:spPr>
          <a:xfrm>
            <a:off x="6833151" y="6442832"/>
            <a:ext cx="3012317" cy="365125"/>
          </a:xfrm>
        </p:spPr>
        <p:txBody>
          <a:bodyPr/>
          <a:lstStyle/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10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290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6190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Soutenabilité financière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87937" y="6230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64454" y="637425"/>
            <a:ext cx="56190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Analyse Environnementale 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4294967295"/>
          </p:nvPr>
        </p:nvSpPr>
        <p:spPr>
          <a:xfrm>
            <a:off x="6833151" y="6442832"/>
            <a:ext cx="3012317" cy="365125"/>
          </a:xfrm>
        </p:spPr>
        <p:txBody>
          <a:bodyPr/>
          <a:lstStyle/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11</a:t>
            </a:fld>
            <a:endParaRPr lang="fr-FR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365862" y="2084864"/>
            <a:ext cx="16215910" cy="555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2535238" y="22606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2" name="ZoneTexte 11"/>
          <p:cNvSpPr txBox="1"/>
          <p:nvPr/>
        </p:nvSpPr>
        <p:spPr>
          <a:xfrm>
            <a:off x="385619" y="1131683"/>
            <a:ext cx="11434063" cy="508804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algn="just"/>
            <a:endParaRPr lang="fr-FR" sz="800" b="1" i="1" dirty="0" smtClean="0">
              <a:solidFill>
                <a:schemeClr val="accent2"/>
              </a:solidFill>
              <a:latin typeface="Marianne" panose="02000000000000000000" pitchFamily="50" charset="0"/>
            </a:endParaRPr>
          </a:p>
          <a:p>
            <a:pPr algn="just"/>
            <a:endParaRPr lang="fr-FR" sz="800" b="1" i="1" dirty="0" smtClean="0">
              <a:solidFill>
                <a:schemeClr val="accent2"/>
              </a:solidFill>
              <a:latin typeface="Marianne" panose="02000000000000000000" pitchFamily="50" charset="0"/>
            </a:endParaRPr>
          </a:p>
          <a:p>
            <a:pPr algn="just"/>
            <a:r>
              <a:rPr lang="fr-FR" sz="1200" b="1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Eléments à extraire de l’annexe environnementale de la fiche de Synthèse CEPI</a:t>
            </a:r>
          </a:p>
          <a:p>
            <a:pPr marL="171450" indent="-171450" algn="just">
              <a:buFont typeface="Symbol" panose="05050102010706020507" pitchFamily="18" charset="2"/>
              <a:buChar char="Þ"/>
            </a:pPr>
            <a:r>
              <a:rPr lang="fr-FR" sz="12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Mentionner les principales exigences règlementaires, normatives, </a:t>
            </a:r>
          </a:p>
          <a:p>
            <a:pPr marL="171450" indent="-171450" algn="just">
              <a:buFont typeface="Symbol" panose="05050102010706020507" pitchFamily="18" charset="2"/>
              <a:buChar char="Þ"/>
            </a:pPr>
            <a:r>
              <a:rPr lang="fr-FR" sz="12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référentielles et autres applicables</a:t>
            </a:r>
          </a:p>
          <a:p>
            <a:pPr marL="171450" indent="-171450" algn="just">
              <a:buFont typeface="Symbol" panose="05050102010706020507" pitchFamily="18" charset="2"/>
              <a:buChar char="Þ"/>
            </a:pPr>
            <a:r>
              <a:rPr lang="fr-FR" sz="12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Préciser points de vigilance/significatifs/impacts potentiels </a:t>
            </a:r>
          </a:p>
          <a:p>
            <a:pPr marL="171450" indent="-171450" algn="just">
              <a:buFont typeface="Symbol" panose="05050102010706020507" pitchFamily="18" charset="2"/>
              <a:buChar char="Þ"/>
            </a:pPr>
            <a:r>
              <a:rPr lang="fr-FR" sz="12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Indiquer les actions de maîtrise</a:t>
            </a:r>
          </a:p>
          <a:p>
            <a:pPr algn="just"/>
            <a:endParaRPr lang="fr-FR" sz="1200" b="1" i="1" dirty="0">
              <a:solidFill>
                <a:schemeClr val="accent2"/>
              </a:solidFill>
              <a:latin typeface="Marianne" panose="02000000000000000000" pitchFamily="50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64674" y="5196338"/>
            <a:ext cx="11087136" cy="896644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/>
          <p:cNvSpPr txBox="1"/>
          <p:nvPr/>
        </p:nvSpPr>
        <p:spPr>
          <a:xfrm>
            <a:off x="655204" y="5065533"/>
            <a:ext cx="3889631" cy="261610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>
            <a:defPPr>
              <a:defRPr lang="fr-FR"/>
            </a:defPPr>
            <a:lvl1pPr>
              <a:defRPr sz="1600" b="1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defRPr>
            </a:lvl1pPr>
          </a:lstStyle>
          <a:p>
            <a:r>
              <a:rPr lang="fr-FR" sz="1400" b="0" dirty="0" smtClean="0"/>
              <a:t>Avis du bureau environnement de l’ESID</a:t>
            </a:r>
            <a:endParaRPr lang="fr-FR" sz="1400" b="0" dirty="0"/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2"/>
          <a:srcRect t="1980" b="51053"/>
          <a:stretch/>
        </p:blipFill>
        <p:spPr>
          <a:xfrm>
            <a:off x="7483570" y="1182966"/>
            <a:ext cx="4252176" cy="4785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444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6190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Maîtrise des coûts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217747" y="1169783"/>
            <a:ext cx="11434063" cy="508509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lvl="0"/>
            <a:r>
              <a:rPr lang="fr-FR" sz="1100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 :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531722" y="975902"/>
            <a:ext cx="5805703" cy="292388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>
            <a:defPPr>
              <a:defRPr lang="fr-FR"/>
            </a:defPPr>
            <a:lvl1pPr>
              <a:defRPr sz="1600" b="1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defRPr>
            </a:lvl1pPr>
          </a:lstStyle>
          <a:p>
            <a:r>
              <a:rPr lang="fr-FR" dirty="0" smtClean="0"/>
              <a:t>Coûts d’investissements (coût des facteurs 20XX)</a:t>
            </a:r>
            <a:endParaRPr lang="fr-FR" dirty="0"/>
          </a:p>
        </p:txBody>
      </p:sp>
      <p:sp>
        <p:nvSpPr>
          <p:cNvPr id="14" name="ZoneTexte 13"/>
          <p:cNvSpPr txBox="1"/>
          <p:nvPr/>
        </p:nvSpPr>
        <p:spPr>
          <a:xfrm>
            <a:off x="378452" y="2467422"/>
            <a:ext cx="2151591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Fournir pour </a:t>
            </a:r>
            <a:r>
              <a:rPr lang="fr-FR" sz="1100" b="1" i="1" dirty="0">
                <a:solidFill>
                  <a:schemeClr val="accent2"/>
                </a:solidFill>
                <a:latin typeface="Marianne" panose="02000000000000000000" pitchFamily="50" charset="0"/>
              </a:rPr>
              <a:t>chaque scenario </a:t>
            </a:r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l’estimation des coûts (</a:t>
            </a:r>
            <a:r>
              <a:rPr lang="fr-FR" sz="1100" b="1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M€ au CF20XX), </a:t>
            </a:r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la traçabilité des évolutions, avec </a:t>
            </a:r>
            <a:r>
              <a:rPr lang="fr-FR" sz="1100" i="1" dirty="0">
                <a:solidFill>
                  <a:schemeClr val="accent2"/>
                </a:solidFill>
                <a:latin typeface="Marianne" panose="02000000000000000000" pitchFamily="50" charset="0"/>
              </a:rPr>
              <a:t>détail  des prestations, coût prévisionnel </a:t>
            </a:r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des travaux</a:t>
            </a:r>
            <a:r>
              <a:rPr lang="fr-FR" sz="1100" i="1" dirty="0">
                <a:solidFill>
                  <a:schemeClr val="accent2"/>
                </a:solidFill>
                <a:latin typeface="Marianne" panose="02000000000000000000" pitchFamily="50" charset="0"/>
              </a:rPr>
              <a:t>, des incertitudes/aléas/risques, travaux </a:t>
            </a:r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préalables…</a:t>
            </a:r>
          </a:p>
          <a:p>
            <a:pPr algn="just"/>
            <a:endParaRPr lang="fr-FR" sz="1100" i="1" dirty="0">
              <a:solidFill>
                <a:schemeClr val="accent2"/>
              </a:solidFill>
              <a:latin typeface="Marianne" panose="02000000000000000000" pitchFamily="50" charset="0"/>
            </a:endParaRPr>
          </a:p>
          <a:p>
            <a:pPr marL="171450" indent="-171450" algn="just">
              <a:buFont typeface="Symbol" panose="05050102010706020507" pitchFamily="18" charset="2"/>
              <a:buChar char="Þ"/>
            </a:pPr>
            <a:r>
              <a:rPr lang="fr-FR" sz="1100" b="1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Attendu : Copier/coller de la fiche synthèse.</a:t>
            </a:r>
          </a:p>
          <a:p>
            <a:pPr marL="171450" indent="-171450" algn="just">
              <a:buFont typeface="Symbol" panose="05050102010706020507" pitchFamily="18" charset="2"/>
              <a:buChar char="Þ"/>
            </a:pPr>
            <a:endParaRPr lang="fr-FR" sz="1100" b="1" i="1" dirty="0">
              <a:solidFill>
                <a:schemeClr val="accent2"/>
              </a:solidFill>
              <a:latin typeface="Marianne" panose="02000000000000000000" pitchFamily="50" charset="0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4294967295"/>
          </p:nvPr>
        </p:nvSpPr>
        <p:spPr>
          <a:xfrm>
            <a:off x="6833151" y="6442832"/>
            <a:ext cx="3012317" cy="365125"/>
          </a:xfrm>
        </p:spPr>
        <p:txBody>
          <a:bodyPr/>
          <a:lstStyle/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12</a:t>
            </a:fld>
            <a:endParaRPr lang="fr-FR" dirty="0"/>
          </a:p>
        </p:txBody>
      </p:sp>
      <p:sp>
        <p:nvSpPr>
          <p:cNvPr id="12" name="Rectangle 11"/>
          <p:cNvSpPr/>
          <p:nvPr/>
        </p:nvSpPr>
        <p:spPr>
          <a:xfrm>
            <a:off x="429243" y="5596345"/>
            <a:ext cx="11087136" cy="584004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/>
          <p:cNvSpPr txBox="1"/>
          <p:nvPr/>
        </p:nvSpPr>
        <p:spPr>
          <a:xfrm>
            <a:off x="429243" y="5580603"/>
            <a:ext cx="1311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200" b="1" u="sng" dirty="0" smtClean="0">
                <a:latin typeface="Marianne" panose="02000000000000000000" pitchFamily="50" charset="0"/>
              </a:rPr>
              <a:t>Commentaire :</a:t>
            </a:r>
            <a:r>
              <a:rPr lang="fr-FR" sz="1200" dirty="0" smtClean="0">
                <a:latin typeface="Marianne" panose="02000000000000000000" pitchFamily="50" charset="0"/>
              </a:rPr>
              <a:t> </a:t>
            </a:r>
          </a:p>
          <a:p>
            <a:pPr algn="just"/>
            <a:endParaRPr lang="fr-FR" sz="1200" dirty="0" smtClean="0">
              <a:latin typeface="Marianne" panose="02000000000000000000" pitchFamily="50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105101" y="1857962"/>
            <a:ext cx="2893635" cy="377048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0488" lvl="1"/>
            <a:r>
              <a:rPr lang="fr-FR" sz="1100" b="1" i="1" dirty="0">
                <a:solidFill>
                  <a:schemeClr val="accent2"/>
                </a:solidFill>
                <a:latin typeface="Marianne" panose="02000000000000000000" pitchFamily="50" charset="0"/>
              </a:rPr>
              <a:t>Tracer et caractériser </a:t>
            </a:r>
            <a:r>
              <a:rPr lang="fr-FR" sz="1100" i="1" dirty="0">
                <a:solidFill>
                  <a:schemeClr val="accent2"/>
                </a:solidFill>
                <a:latin typeface="Marianne" panose="02000000000000000000" pitchFamily="50" charset="0"/>
              </a:rPr>
              <a:t>l’évolution des coûts entre la </a:t>
            </a:r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les différents jalons, hors </a:t>
            </a:r>
            <a:r>
              <a:rPr lang="fr-FR" sz="1100" i="1" dirty="0">
                <a:solidFill>
                  <a:schemeClr val="accent2"/>
                </a:solidFill>
                <a:latin typeface="Marianne" panose="02000000000000000000" pitchFamily="50" charset="0"/>
              </a:rPr>
              <a:t>options) </a:t>
            </a:r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selon les critères suivants </a:t>
            </a:r>
            <a:r>
              <a:rPr lang="fr-FR" sz="1100" i="1" dirty="0">
                <a:solidFill>
                  <a:schemeClr val="accent2"/>
                </a:solidFill>
                <a:latin typeface="Marianne" panose="02000000000000000000" pitchFamily="50" charset="0"/>
              </a:rPr>
              <a:t> </a:t>
            </a:r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:</a:t>
            </a:r>
          </a:p>
          <a:p>
            <a:pPr marL="90488" lvl="1"/>
            <a:endParaRPr lang="fr-FR" sz="1100" i="1" dirty="0">
              <a:solidFill>
                <a:schemeClr val="accent2"/>
              </a:solidFill>
              <a:latin typeface="Marianne" panose="02000000000000000000" pitchFamily="50" charset="0"/>
            </a:endParaRPr>
          </a:p>
          <a:p>
            <a:pPr marL="261938" lvl="1" indent="-171450">
              <a:buFontTx/>
              <a:buChar char="-"/>
            </a:pPr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Evolutions </a:t>
            </a:r>
            <a:r>
              <a:rPr lang="fr-FR" sz="1100" i="1" dirty="0">
                <a:solidFill>
                  <a:schemeClr val="accent2"/>
                </a:solidFill>
                <a:latin typeface="Marianne" panose="02000000000000000000" pitchFamily="50" charset="0"/>
              </a:rPr>
              <a:t>de besoin </a:t>
            </a:r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 </a:t>
            </a:r>
          </a:p>
          <a:p>
            <a:pPr marL="90488" lvl="1"/>
            <a:r>
              <a:rPr lang="fr-FR" sz="1100" i="1" dirty="0">
                <a:solidFill>
                  <a:schemeClr val="accent2"/>
                </a:solidFill>
                <a:latin typeface="Marianne" panose="02000000000000000000" pitchFamily="50" charset="0"/>
              </a:rPr>
              <a:t> </a:t>
            </a:r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   (</a:t>
            </a:r>
            <a:r>
              <a:rPr lang="fr-FR" sz="1100" i="1" dirty="0">
                <a:solidFill>
                  <a:schemeClr val="accent2"/>
                </a:solidFill>
                <a:latin typeface="Marianne" panose="02000000000000000000" pitchFamily="50" charset="0"/>
              </a:rPr>
              <a:t>responsabilité MOA) </a:t>
            </a:r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;</a:t>
            </a:r>
          </a:p>
          <a:p>
            <a:pPr marL="90488" lvl="1"/>
            <a:endParaRPr lang="fr-FR" sz="1100" i="1" dirty="0">
              <a:solidFill>
                <a:schemeClr val="accent2"/>
              </a:solidFill>
              <a:latin typeface="Marianne" panose="02000000000000000000" pitchFamily="50" charset="0"/>
            </a:endParaRPr>
          </a:p>
          <a:p>
            <a:pPr marL="261938" lvl="1" indent="-171450">
              <a:buFontTx/>
              <a:buChar char="-"/>
            </a:pPr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Evolutions </a:t>
            </a:r>
            <a:r>
              <a:rPr lang="fr-FR" sz="1100" i="1" dirty="0">
                <a:solidFill>
                  <a:schemeClr val="accent2"/>
                </a:solidFill>
                <a:latin typeface="Marianne" panose="02000000000000000000" pitchFamily="50" charset="0"/>
              </a:rPr>
              <a:t>de l’estimation du </a:t>
            </a:r>
            <a:endParaRPr lang="fr-FR" sz="1100" i="1" dirty="0" smtClean="0">
              <a:solidFill>
                <a:schemeClr val="accent2"/>
              </a:solidFill>
              <a:latin typeface="Marianne" panose="02000000000000000000" pitchFamily="50" charset="0"/>
            </a:endParaRPr>
          </a:p>
          <a:p>
            <a:pPr marL="90488" lvl="1"/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   SID </a:t>
            </a:r>
            <a:r>
              <a:rPr lang="fr-FR" sz="1100" i="1" dirty="0">
                <a:solidFill>
                  <a:schemeClr val="accent2"/>
                </a:solidFill>
                <a:latin typeface="Marianne" panose="02000000000000000000" pitchFamily="50" charset="0"/>
              </a:rPr>
              <a:t>à isopérimètre </a:t>
            </a:r>
            <a:endParaRPr lang="fr-FR" sz="1100" i="1" dirty="0" smtClean="0">
              <a:solidFill>
                <a:schemeClr val="accent2"/>
              </a:solidFill>
              <a:latin typeface="Marianne" panose="02000000000000000000" pitchFamily="50" charset="0"/>
            </a:endParaRPr>
          </a:p>
          <a:p>
            <a:pPr marL="90488" lvl="1"/>
            <a:r>
              <a:rPr lang="fr-FR" sz="1100" i="1" dirty="0">
                <a:solidFill>
                  <a:schemeClr val="accent2"/>
                </a:solidFill>
                <a:latin typeface="Marianne" panose="02000000000000000000" pitchFamily="50" charset="0"/>
              </a:rPr>
              <a:t> </a:t>
            </a:r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  (responsabilité </a:t>
            </a:r>
            <a:r>
              <a:rPr lang="fr-FR" sz="1100" i="1" dirty="0">
                <a:solidFill>
                  <a:schemeClr val="accent2"/>
                </a:solidFill>
                <a:latin typeface="Marianne" panose="02000000000000000000" pitchFamily="50" charset="0"/>
              </a:rPr>
              <a:t>SID) </a:t>
            </a:r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;</a:t>
            </a:r>
          </a:p>
          <a:p>
            <a:pPr marL="90488" lvl="1"/>
            <a:endParaRPr lang="fr-FR" sz="1100" i="1" dirty="0">
              <a:solidFill>
                <a:schemeClr val="accent2"/>
              </a:solidFill>
              <a:latin typeface="Marianne" panose="02000000000000000000" pitchFamily="50" charset="0"/>
            </a:endParaRPr>
          </a:p>
          <a:p>
            <a:pPr marL="261938" lvl="1" indent="-171450">
              <a:buFontTx/>
              <a:buChar char="-"/>
            </a:pPr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Evolutions réglementaires</a:t>
            </a:r>
            <a:r>
              <a:rPr lang="fr-FR" sz="1100" i="1" dirty="0">
                <a:solidFill>
                  <a:schemeClr val="accent2"/>
                </a:solidFill>
                <a:latin typeface="Marianne" panose="02000000000000000000" pitchFamily="50" charset="0"/>
              </a:rPr>
              <a:t> (exogènes à l’opération) </a:t>
            </a:r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;</a:t>
            </a:r>
          </a:p>
          <a:p>
            <a:pPr marL="261938" lvl="1" indent="-171450">
              <a:buFontTx/>
              <a:buChar char="-"/>
            </a:pPr>
            <a:endParaRPr lang="fr-FR" sz="1100" i="1" dirty="0">
              <a:solidFill>
                <a:schemeClr val="accent2"/>
              </a:solidFill>
              <a:latin typeface="Marianne" panose="02000000000000000000" pitchFamily="50" charset="0"/>
            </a:endParaRPr>
          </a:p>
          <a:p>
            <a:pPr marL="261938" lvl="1" indent="-171450">
              <a:buFontTx/>
              <a:buChar char="-"/>
            </a:pPr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Evolutions </a:t>
            </a:r>
            <a:r>
              <a:rPr lang="fr-FR" sz="1100" i="1" dirty="0">
                <a:solidFill>
                  <a:schemeClr val="accent2"/>
                </a:solidFill>
                <a:latin typeface="Marianne" panose="02000000000000000000" pitchFamily="50" charset="0"/>
              </a:rPr>
              <a:t>liées à la nouvelle </a:t>
            </a:r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 </a:t>
            </a:r>
          </a:p>
          <a:p>
            <a:pPr marL="90488" lvl="1"/>
            <a:r>
              <a:rPr lang="fr-FR" sz="1100" i="1" dirty="0">
                <a:solidFill>
                  <a:schemeClr val="accent2"/>
                </a:solidFill>
                <a:latin typeface="Marianne" panose="02000000000000000000" pitchFamily="50" charset="0"/>
              </a:rPr>
              <a:t> </a:t>
            </a:r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   structuration </a:t>
            </a:r>
            <a:r>
              <a:rPr lang="fr-FR" sz="1100" i="1" dirty="0">
                <a:solidFill>
                  <a:schemeClr val="accent2"/>
                </a:solidFill>
                <a:latin typeface="Marianne" panose="02000000000000000000" pitchFamily="50" charset="0"/>
              </a:rPr>
              <a:t>des coûts </a:t>
            </a:r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 IM1707, </a:t>
            </a:r>
          </a:p>
          <a:p>
            <a:pPr marL="90488" lvl="1"/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    provisions </a:t>
            </a:r>
            <a:r>
              <a:rPr lang="fr-FR" sz="1100" i="1" dirty="0">
                <a:solidFill>
                  <a:schemeClr val="accent2"/>
                </a:solidFill>
                <a:latin typeface="Marianne" panose="02000000000000000000" pitchFamily="50" charset="0"/>
              </a:rPr>
              <a:t>supplémentaires </a:t>
            </a:r>
            <a:endParaRPr lang="fr-FR" sz="1100" i="1" dirty="0" smtClean="0">
              <a:solidFill>
                <a:schemeClr val="accent2"/>
              </a:solidFill>
              <a:latin typeface="Marianne" panose="02000000000000000000" pitchFamily="50" charset="0"/>
            </a:endParaRPr>
          </a:p>
          <a:p>
            <a:pPr marL="90488" lvl="1"/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    pour </a:t>
            </a:r>
            <a:r>
              <a:rPr lang="fr-FR" sz="1100" i="1" dirty="0">
                <a:solidFill>
                  <a:schemeClr val="accent2"/>
                </a:solidFill>
                <a:latin typeface="Marianne" panose="02000000000000000000" pitchFamily="50" charset="0"/>
              </a:rPr>
              <a:t>aléas/risques (exogènes à </a:t>
            </a:r>
            <a:endParaRPr lang="fr-FR" sz="1100" i="1" dirty="0" smtClean="0">
              <a:solidFill>
                <a:schemeClr val="accent2"/>
              </a:solidFill>
              <a:latin typeface="Marianne" panose="02000000000000000000" pitchFamily="50" charset="0"/>
            </a:endParaRPr>
          </a:p>
          <a:p>
            <a:pPr marL="90488" lvl="1"/>
            <a:r>
              <a:rPr lang="fr-FR" sz="1100" i="1" dirty="0">
                <a:solidFill>
                  <a:schemeClr val="accent2"/>
                </a:solidFill>
                <a:latin typeface="Marianne" panose="02000000000000000000" pitchFamily="50" charset="0"/>
              </a:rPr>
              <a:t> </a:t>
            </a:r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  l’opération</a:t>
            </a:r>
            <a:r>
              <a:rPr lang="fr-FR" sz="1100" i="1" dirty="0">
                <a:solidFill>
                  <a:schemeClr val="accent2"/>
                </a:solidFill>
                <a:latin typeface="Marianne" panose="02000000000000000000" pitchFamily="50" charset="0"/>
              </a:rPr>
              <a:t>)</a:t>
            </a:r>
          </a:p>
          <a:p>
            <a:endParaRPr lang="fr-FR" i="1" dirty="0"/>
          </a:p>
        </p:txBody>
      </p:sp>
      <p:cxnSp>
        <p:nvCxnSpPr>
          <p:cNvPr id="9" name="Connecteur droit avec flèche 8"/>
          <p:cNvCxnSpPr/>
          <p:nvPr/>
        </p:nvCxnSpPr>
        <p:spPr>
          <a:xfrm flipH="1" flipV="1">
            <a:off x="8617018" y="2111022"/>
            <a:ext cx="654757" cy="3564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3"/>
          <a:srcRect r="872"/>
          <a:stretch/>
        </p:blipFill>
        <p:spPr>
          <a:xfrm>
            <a:off x="2477301" y="1513144"/>
            <a:ext cx="6404396" cy="400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505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6190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Maîtrise des coûts 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4294967295"/>
          </p:nvPr>
        </p:nvSpPr>
        <p:spPr>
          <a:xfrm>
            <a:off x="6833151" y="6442832"/>
            <a:ext cx="3012317" cy="365125"/>
          </a:xfrm>
        </p:spPr>
        <p:txBody>
          <a:bodyPr/>
          <a:lstStyle/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13</a:t>
            </a:fld>
            <a:endParaRPr lang="fr-FR" dirty="0"/>
          </a:p>
        </p:txBody>
      </p:sp>
      <p:sp>
        <p:nvSpPr>
          <p:cNvPr id="13" name="ZoneTexte 12"/>
          <p:cNvSpPr txBox="1"/>
          <p:nvPr/>
        </p:nvSpPr>
        <p:spPr>
          <a:xfrm>
            <a:off x="185192" y="4177235"/>
            <a:ext cx="11871341" cy="204705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endParaRPr lang="fr-FR" sz="1600" dirty="0" smtClean="0">
              <a:latin typeface="+mj-lt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endParaRPr lang="fr-FR" sz="1600" dirty="0">
              <a:latin typeface="+mj-lt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350095" y="4017409"/>
            <a:ext cx="3847761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Parangonnage des coûts</a:t>
            </a:r>
            <a:endParaRPr lang="fr-FR" sz="1800" b="1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287134" y="4808022"/>
            <a:ext cx="11638571" cy="1123384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lIns="91440" tIns="45720" rIns="91440" bIns="45720">
            <a:spAutoFit/>
          </a:bodyPr>
          <a:lstStyle>
            <a:defPPr>
              <a:defRPr lang="fr-FR"/>
            </a:defPPr>
            <a:lvl1pPr>
              <a:defRPr sz="1500" b="0" cap="none" spc="0">
                <a:ln w="0"/>
                <a:solidFill>
                  <a:schemeClr val="accent2">
                    <a:lumMod val="75000"/>
                  </a:schemeClr>
                </a:solidFill>
                <a:effectLst/>
              </a:defRPr>
            </a:lvl1pPr>
          </a:lstStyle>
          <a:p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Il s’agit de  s’appuyer sur les RETEX existants  :</a:t>
            </a:r>
          </a:p>
          <a:p>
            <a:endParaRPr lang="fr-FR" sz="1100" i="1" dirty="0" smtClean="0">
              <a:solidFill>
                <a:schemeClr val="accent2"/>
              </a:solidFill>
              <a:latin typeface="Marianne" panose="02000000000000000000" pitchFamily="50" charset="0"/>
            </a:endParaRPr>
          </a:p>
          <a:p>
            <a:pPr marL="171450" indent="-171450">
              <a:buFontTx/>
              <a:buChar char="-"/>
            </a:pPr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comparer les coûts de l’opération avec le coût d’opérations similaires (coûts/m²</a:t>
            </a:r>
            <a:r>
              <a:rPr lang="fr-FR" sz="1100" i="1" dirty="0">
                <a:solidFill>
                  <a:schemeClr val="accent2"/>
                </a:solidFill>
                <a:latin typeface="Marianne" panose="02000000000000000000" pitchFamily="50" charset="0"/>
              </a:rPr>
              <a:t> </a:t>
            </a:r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SDP, coûts/unité fonctionnelle,…), ratios connus au sein du réseau  et/ou réalisation  </a:t>
            </a:r>
          </a:p>
          <a:p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    dans le secteur privé. </a:t>
            </a:r>
          </a:p>
          <a:p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-  préciser les actions prises par l’ESID pour s’assurer de la solidité des coûts (AMO spécialisé dans le domaine étudié, recours à économiste,  compétence  spécifique…) </a:t>
            </a:r>
          </a:p>
          <a:p>
            <a:endParaRPr lang="fr-FR" sz="1200" i="1" dirty="0">
              <a:solidFill>
                <a:schemeClr val="accent2"/>
              </a:solidFill>
              <a:latin typeface="Marianne" panose="02000000000000000000" pitchFamily="50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185192" y="1054074"/>
            <a:ext cx="11871341" cy="274267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algn="just" fontAlgn="auto">
              <a:spcBef>
                <a:spcPts val="0"/>
              </a:spcBef>
              <a:spcAft>
                <a:spcPts val="300"/>
              </a:spcAft>
              <a:defRPr/>
            </a:pPr>
            <a:endParaRPr lang="fr-FR" sz="500" dirty="0">
              <a:latin typeface="+mj-lt"/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350095" y="884579"/>
            <a:ext cx="3143984" cy="292388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>
            <a:defPPr>
              <a:defRPr lang="fr-FR"/>
            </a:defPPr>
            <a:lvl1pPr>
              <a:defRPr sz="1600" b="1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defRPr>
            </a:lvl1pPr>
          </a:lstStyle>
          <a:p>
            <a:r>
              <a:rPr lang="fr-FR" dirty="0" smtClean="0"/>
              <a:t>Coûts de possession</a:t>
            </a:r>
            <a:endParaRPr lang="fr-FR" dirty="0"/>
          </a:p>
        </p:txBody>
      </p:sp>
      <p:sp>
        <p:nvSpPr>
          <p:cNvPr id="19" name="ZoneTexte 18"/>
          <p:cNvSpPr txBox="1"/>
          <p:nvPr/>
        </p:nvSpPr>
        <p:spPr>
          <a:xfrm>
            <a:off x="287134" y="1176227"/>
            <a:ext cx="11289966" cy="61555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fr-FR"/>
            </a:defPPr>
            <a:lvl1pPr>
              <a:defRPr sz="1500" b="0" cap="none" spc="0">
                <a:ln w="0"/>
                <a:solidFill>
                  <a:schemeClr val="accent2">
                    <a:lumMod val="75000"/>
                  </a:schemeClr>
                </a:solidFill>
                <a:effectLst/>
              </a:defRPr>
            </a:lvl1pPr>
          </a:lstStyle>
          <a:p>
            <a:r>
              <a:rPr lang="fr-FR" sz="1100" i="1" dirty="0">
                <a:solidFill>
                  <a:schemeClr val="accent2"/>
                </a:solidFill>
                <a:latin typeface="Marianne" panose="02000000000000000000" pitchFamily="50" charset="0"/>
              </a:rPr>
              <a:t>F</a:t>
            </a:r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ournir </a:t>
            </a:r>
            <a:r>
              <a:rPr lang="fr-FR" sz="1100" i="1" dirty="0">
                <a:solidFill>
                  <a:schemeClr val="accent2"/>
                </a:solidFill>
                <a:latin typeface="Marianne" panose="02000000000000000000" pitchFamily="50" charset="0"/>
              </a:rPr>
              <a:t>pour </a:t>
            </a:r>
            <a:r>
              <a:rPr lang="fr-FR" sz="1100" b="1" i="1" dirty="0">
                <a:solidFill>
                  <a:schemeClr val="accent2"/>
                </a:solidFill>
                <a:latin typeface="Marianne" panose="02000000000000000000" pitchFamily="50" charset="0"/>
              </a:rPr>
              <a:t>chaque scenario </a:t>
            </a:r>
            <a:r>
              <a:rPr lang="fr-FR" sz="1100" i="1" dirty="0">
                <a:solidFill>
                  <a:schemeClr val="accent2"/>
                </a:solidFill>
                <a:latin typeface="Marianne" panose="02000000000000000000" pitchFamily="50" charset="0"/>
              </a:rPr>
              <a:t>l’estimation </a:t>
            </a:r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prévisionnelle des </a:t>
            </a:r>
            <a:r>
              <a:rPr lang="fr-FR" sz="1100" i="1" dirty="0">
                <a:solidFill>
                  <a:schemeClr val="accent2"/>
                </a:solidFill>
                <a:latin typeface="Marianne" panose="02000000000000000000" pitchFamily="50" charset="0"/>
              </a:rPr>
              <a:t>coûts </a:t>
            </a:r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d’exploitation/maintenance, </a:t>
            </a:r>
            <a:r>
              <a:rPr lang="fr-FR" sz="1100" i="1" dirty="0">
                <a:solidFill>
                  <a:schemeClr val="accent2"/>
                </a:solidFill>
                <a:latin typeface="Marianne" panose="02000000000000000000" pitchFamily="50" charset="0"/>
              </a:rPr>
              <a:t>des fluides (si </a:t>
            </a:r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 </a:t>
            </a:r>
            <a:r>
              <a:rPr lang="fr-FR" sz="1100" i="1" dirty="0" smtClean="0">
                <a:solidFill>
                  <a:srgbClr val="FF0000"/>
                </a:solidFill>
                <a:latin typeface="Marianne" panose="02000000000000000000" pitchFamily="50" charset="0"/>
              </a:rPr>
              <a:t>données</a:t>
            </a:r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 disponibles).</a:t>
            </a:r>
            <a:endParaRPr lang="fr-FR" sz="1100" i="1" dirty="0">
              <a:solidFill>
                <a:schemeClr val="accent2"/>
              </a:solidFill>
              <a:latin typeface="Marianne" panose="02000000000000000000" pitchFamily="50" charset="0"/>
            </a:endParaRPr>
          </a:p>
          <a:p>
            <a:pPr marL="171450" indent="-171450">
              <a:buFont typeface="Symbol" panose="05050102010706020507" pitchFamily="18" charset="2"/>
              <a:buChar char="Þ"/>
            </a:pPr>
            <a:r>
              <a:rPr lang="fr-FR" sz="1100" b="1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Copier/coller </a:t>
            </a:r>
            <a:r>
              <a:rPr lang="fr-FR" sz="1100" b="1" i="1" dirty="0">
                <a:solidFill>
                  <a:schemeClr val="accent2"/>
                </a:solidFill>
                <a:latin typeface="Marianne" panose="02000000000000000000" pitchFamily="50" charset="0"/>
              </a:rPr>
              <a:t>de la fiche synthèse attendu</a:t>
            </a:r>
            <a:r>
              <a:rPr lang="fr-FR" sz="1100" b="1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.</a:t>
            </a:r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 </a:t>
            </a:r>
            <a:r>
              <a:rPr lang="fr-FR" sz="1100" b="1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A </a:t>
            </a:r>
            <a:r>
              <a:rPr lang="fr-FR" sz="1100" b="1" i="1" dirty="0">
                <a:solidFill>
                  <a:schemeClr val="accent2"/>
                </a:solidFill>
                <a:latin typeface="Marianne" panose="02000000000000000000" pitchFamily="50" charset="0"/>
              </a:rPr>
              <a:t>décliner par scenario</a:t>
            </a:r>
          </a:p>
          <a:p>
            <a:pPr marL="171450" indent="-171450">
              <a:buFont typeface="Symbol" panose="05050102010706020507" pitchFamily="18" charset="2"/>
              <a:buChar char="Þ"/>
            </a:pPr>
            <a:endParaRPr lang="fr-FR" sz="1200" i="1" dirty="0">
              <a:solidFill>
                <a:schemeClr val="accent2"/>
              </a:solidFill>
              <a:latin typeface="Marianne" panose="02000000000000000000" pitchFamily="50" charset="0"/>
            </a:endParaRPr>
          </a:p>
        </p:txBody>
      </p:sp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7323915"/>
              </p:ext>
            </p:extLst>
          </p:nvPr>
        </p:nvGraphicFramePr>
        <p:xfrm>
          <a:off x="598117" y="1720791"/>
          <a:ext cx="10668000" cy="1912620"/>
        </p:xfrm>
        <a:graphic>
          <a:graphicData uri="http://schemas.openxmlformats.org/drawingml/2006/table">
            <a:tbl>
              <a:tblPr/>
              <a:tblGrid>
                <a:gridCol w="4267200">
                  <a:extLst>
                    <a:ext uri="{9D8B030D-6E8A-4147-A177-3AD203B41FA5}">
                      <a16:colId xmlns:a16="http://schemas.microsoft.com/office/drawing/2014/main" val="2029370398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3623232043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2920631132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1697471776"/>
                    </a:ext>
                  </a:extLst>
                </a:gridCol>
              </a:tblGrid>
              <a:tr h="38100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COUTS DE POSSESSION</a:t>
                      </a:r>
                      <a:b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(M€ au </a:t>
                      </a:r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CF20</a:t>
                      </a:r>
                      <a:r>
                        <a:rPr lang="fr-FR" sz="1000" b="1" i="0" u="none" strike="noStrike" dirty="0" smtClean="0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</a:rPr>
                        <a:t>XX</a:t>
                      </a:r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1346297"/>
                  </a:ext>
                </a:extLst>
              </a:tr>
              <a:tr h="255270"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Durée de vie des infrastructures retenues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1" u="none" strike="noStrike" dirty="0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</a:rPr>
                        <a:t>30 ans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Scénario 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Scénario 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6007947"/>
                  </a:ext>
                </a:extLst>
              </a:tr>
              <a:tr h="25527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Coûts d’exploitation et de maintenance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5774065"/>
                  </a:ext>
                </a:extLst>
              </a:tr>
              <a:tr h="25527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Coûts de gros entretien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6846776"/>
                  </a:ext>
                </a:extLst>
              </a:tr>
              <a:tr h="25527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Coûts des fluides (dont l’énergie)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094524"/>
                  </a:ext>
                </a:extLst>
              </a:tr>
              <a:tr h="25527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Coûts de démantèlement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6018865"/>
                  </a:ext>
                </a:extLst>
              </a:tr>
              <a:tr h="25527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fr-F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Coût Global = coûts d’investissement + coûts de possession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500441"/>
                  </a:ext>
                </a:extLst>
              </a:tr>
            </a:tbl>
          </a:graphicData>
        </a:graphic>
      </p:graphicFrame>
      <p:cxnSp>
        <p:nvCxnSpPr>
          <p:cNvPr id="17" name="Connecteur droit avec flèche 16"/>
          <p:cNvCxnSpPr/>
          <p:nvPr/>
        </p:nvCxnSpPr>
        <p:spPr>
          <a:xfrm>
            <a:off x="4921955" y="1708895"/>
            <a:ext cx="613197" cy="48542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220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6190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Maîtrise des délais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366820" y="1001270"/>
            <a:ext cx="11434063" cy="511038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algn="just"/>
            <a:endParaRPr lang="fr-FR" sz="1200" b="1" i="1" dirty="0" smtClean="0">
              <a:solidFill>
                <a:schemeClr val="accent2"/>
              </a:solidFill>
              <a:latin typeface="Marianne" panose="02000000000000000000" pitchFamily="50" charset="0"/>
            </a:endParaRPr>
          </a:p>
          <a:p>
            <a:pPr algn="just"/>
            <a:r>
              <a:rPr lang="fr-FR" sz="1100" b="1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=&gt;Attendu :  Copier/coller de la fiche synthèse  pour </a:t>
            </a:r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 l’évolution du calendrier de l’opération à chaque franchissement de jalon. </a:t>
            </a:r>
          </a:p>
          <a:p>
            <a:pPr algn="just"/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Pour la justification des écarts , préciser </a:t>
            </a:r>
            <a:r>
              <a:rPr lang="fr-FR" sz="1100" b="1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la nature </a:t>
            </a:r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: besoins </a:t>
            </a:r>
            <a:r>
              <a:rPr lang="fr-FR" sz="1100" i="1" dirty="0" err="1" smtClean="0">
                <a:solidFill>
                  <a:schemeClr val="accent2"/>
                </a:solidFill>
                <a:latin typeface="Marianne" panose="02000000000000000000" pitchFamily="50" charset="0"/>
              </a:rPr>
              <a:t>nvx</a:t>
            </a:r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, modificatifs, études complémentaires, aléas, risques couverts, </a:t>
            </a:r>
            <a:r>
              <a:rPr lang="fr-FR" sz="1100" i="1" dirty="0" err="1" smtClean="0">
                <a:solidFill>
                  <a:schemeClr val="accent2"/>
                </a:solidFill>
                <a:latin typeface="Marianne" panose="02000000000000000000" pitchFamily="50" charset="0"/>
              </a:rPr>
              <a:t>pb</a:t>
            </a:r>
            <a:r>
              <a:rPr lang="fr-FR" sz="1100" i="1" dirty="0">
                <a:solidFill>
                  <a:schemeClr val="accent2"/>
                </a:solidFill>
                <a:latin typeface="Marianne" panose="02000000000000000000" pitchFamily="50" charset="0"/>
              </a:rPr>
              <a:t> exogène au projet (évolution de réglementation)  et </a:t>
            </a:r>
            <a:r>
              <a:rPr lang="fr-FR" sz="1100" b="1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leur origine </a:t>
            </a:r>
            <a:r>
              <a:rPr lang="fr-FR" sz="1100" i="1" dirty="0">
                <a:solidFill>
                  <a:schemeClr val="accent2"/>
                </a:solidFill>
                <a:latin typeface="Marianne" panose="02000000000000000000" pitchFamily="50" charset="0"/>
              </a:rPr>
              <a:t>: bénéficiaire, SID, ou externe (ex : évolution de réglementation)etc</a:t>
            </a:r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…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564675" y="855076"/>
            <a:ext cx="2084477" cy="292388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>
            <a:defPPr>
              <a:defRPr lang="fr-FR"/>
            </a:defPPr>
            <a:lvl1pPr>
              <a:defRPr sz="1600" b="1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defRPr>
            </a:lvl1pPr>
          </a:lstStyle>
          <a:p>
            <a:r>
              <a:rPr lang="fr-FR" dirty="0"/>
              <a:t>Maîtrise </a:t>
            </a:r>
            <a:r>
              <a:rPr lang="fr-FR" dirty="0" smtClean="0"/>
              <a:t>des délais</a:t>
            </a:r>
            <a:endParaRPr lang="fr-FR" dirty="0"/>
          </a:p>
        </p:txBody>
      </p:sp>
      <p:sp>
        <p:nvSpPr>
          <p:cNvPr id="19" name="ZoneTexte 18"/>
          <p:cNvSpPr txBox="1"/>
          <p:nvPr/>
        </p:nvSpPr>
        <p:spPr>
          <a:xfrm>
            <a:off x="366820" y="5484428"/>
            <a:ext cx="64516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200" b="1" u="sng" dirty="0" smtClean="0">
                <a:latin typeface="Marianne" panose="02000000000000000000" pitchFamily="50" charset="0"/>
              </a:rPr>
              <a:t>Commentaire :</a:t>
            </a:r>
            <a:r>
              <a:rPr lang="fr-FR" sz="1200" dirty="0" smtClean="0">
                <a:latin typeface="Marianne" panose="02000000000000000000" pitchFamily="50" charset="0"/>
              </a:rPr>
              <a:t> </a:t>
            </a:r>
          </a:p>
          <a:p>
            <a:pPr algn="just"/>
            <a:endParaRPr lang="fr-FR" sz="1200" dirty="0" smtClean="0">
              <a:latin typeface="Marianne" panose="02000000000000000000" pitchFamily="50" charset="0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4294967295"/>
          </p:nvPr>
        </p:nvSpPr>
        <p:spPr>
          <a:xfrm>
            <a:off x="6833151" y="6442832"/>
            <a:ext cx="3012317" cy="365125"/>
          </a:xfrm>
        </p:spPr>
        <p:txBody>
          <a:bodyPr/>
          <a:lstStyle/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14</a:t>
            </a:fld>
            <a:endParaRPr lang="fr-FR" dirty="0"/>
          </a:p>
        </p:txBody>
      </p:sp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4453597"/>
              </p:ext>
            </p:extLst>
          </p:nvPr>
        </p:nvGraphicFramePr>
        <p:xfrm>
          <a:off x="2952149" y="2283169"/>
          <a:ext cx="7732585" cy="3112414"/>
        </p:xfrm>
        <a:graphic>
          <a:graphicData uri="http://schemas.openxmlformats.org/drawingml/2006/table">
            <a:tbl>
              <a:tblPr/>
              <a:tblGrid>
                <a:gridCol w="517663">
                  <a:extLst>
                    <a:ext uri="{9D8B030D-6E8A-4147-A177-3AD203B41FA5}">
                      <a16:colId xmlns:a16="http://schemas.microsoft.com/office/drawing/2014/main" val="97599452"/>
                    </a:ext>
                  </a:extLst>
                </a:gridCol>
                <a:gridCol w="1030703">
                  <a:extLst>
                    <a:ext uri="{9D8B030D-6E8A-4147-A177-3AD203B41FA5}">
                      <a16:colId xmlns:a16="http://schemas.microsoft.com/office/drawing/2014/main" val="1121182173"/>
                    </a:ext>
                  </a:extLst>
                </a:gridCol>
                <a:gridCol w="517663">
                  <a:extLst>
                    <a:ext uri="{9D8B030D-6E8A-4147-A177-3AD203B41FA5}">
                      <a16:colId xmlns:a16="http://schemas.microsoft.com/office/drawing/2014/main" val="3835914706"/>
                    </a:ext>
                  </a:extLst>
                </a:gridCol>
                <a:gridCol w="517663">
                  <a:extLst>
                    <a:ext uri="{9D8B030D-6E8A-4147-A177-3AD203B41FA5}">
                      <a16:colId xmlns:a16="http://schemas.microsoft.com/office/drawing/2014/main" val="3346052076"/>
                    </a:ext>
                  </a:extLst>
                </a:gridCol>
                <a:gridCol w="517663">
                  <a:extLst>
                    <a:ext uri="{9D8B030D-6E8A-4147-A177-3AD203B41FA5}">
                      <a16:colId xmlns:a16="http://schemas.microsoft.com/office/drawing/2014/main" val="3927735880"/>
                    </a:ext>
                  </a:extLst>
                </a:gridCol>
                <a:gridCol w="517663">
                  <a:extLst>
                    <a:ext uri="{9D8B030D-6E8A-4147-A177-3AD203B41FA5}">
                      <a16:colId xmlns:a16="http://schemas.microsoft.com/office/drawing/2014/main" val="3163838026"/>
                    </a:ext>
                  </a:extLst>
                </a:gridCol>
                <a:gridCol w="517663">
                  <a:extLst>
                    <a:ext uri="{9D8B030D-6E8A-4147-A177-3AD203B41FA5}">
                      <a16:colId xmlns:a16="http://schemas.microsoft.com/office/drawing/2014/main" val="3063773765"/>
                    </a:ext>
                  </a:extLst>
                </a:gridCol>
                <a:gridCol w="517663">
                  <a:extLst>
                    <a:ext uri="{9D8B030D-6E8A-4147-A177-3AD203B41FA5}">
                      <a16:colId xmlns:a16="http://schemas.microsoft.com/office/drawing/2014/main" val="4141659820"/>
                    </a:ext>
                  </a:extLst>
                </a:gridCol>
                <a:gridCol w="3078241">
                  <a:extLst>
                    <a:ext uri="{9D8B030D-6E8A-4147-A177-3AD203B41FA5}">
                      <a16:colId xmlns:a16="http://schemas.microsoft.com/office/drawing/2014/main" val="1374310534"/>
                    </a:ext>
                  </a:extLst>
                </a:gridCol>
              </a:tblGrid>
              <a:tr h="159814"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TRACABILITE DES EVOLUTIONS CALENDAIRES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3087876"/>
                  </a:ext>
                </a:extLst>
              </a:tr>
              <a:tr h="15981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Phase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Jalons</a:t>
                      </a:r>
                      <a:b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Livrable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Calendrier validé ou constaté lors des jalons suivants :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Justification des écarts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5173401"/>
                  </a:ext>
                </a:extLst>
              </a:tr>
              <a:tr h="16575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RCI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EJ TVX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Réalisé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2015251"/>
                  </a:ext>
                </a:extLst>
              </a:tr>
              <a:tr h="317640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Préparation</a:t>
                      </a:r>
                    </a:p>
                  </a:txBody>
                  <a:tcPr marL="0" marR="0" marT="0" marB="0" vert="vert27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EIB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059420"/>
                  </a:ext>
                </a:extLst>
              </a:tr>
              <a:tr h="31764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Etude faisabilité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900" b="0" i="1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1957722"/>
                  </a:ext>
                </a:extLst>
              </a:tr>
              <a:tr h="31764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Programme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1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1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1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798590"/>
                  </a:ext>
                </a:extLst>
              </a:tr>
              <a:tr h="31764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Avant-projet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1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1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1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ED7D3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1" u="none" strike="noStrike">
                          <a:solidFill>
                            <a:srgbClr val="ED7D3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1640442"/>
                  </a:ext>
                </a:extLst>
              </a:tr>
              <a:tr h="317640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Réalisation</a:t>
                      </a:r>
                    </a:p>
                  </a:txBody>
                  <a:tcPr marL="0" marR="0" marT="0" marB="0" vert="vert27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Engagement des travaux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1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1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1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1" u="none" strike="noStrike">
                          <a:solidFill>
                            <a:srgbClr val="ED7D3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1" u="none" strike="no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5511848"/>
                  </a:ext>
                </a:extLst>
              </a:tr>
              <a:tr h="31764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Début des travaux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1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1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1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1" u="none" strike="noStrike">
                          <a:solidFill>
                            <a:srgbClr val="ED7D3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1" u="none" strike="no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0364466"/>
                  </a:ext>
                </a:extLst>
              </a:tr>
              <a:tr h="31764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Remise à l’utilisateur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1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1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1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1" u="none" strike="noStrike">
                          <a:solidFill>
                            <a:srgbClr val="ED7D3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1" u="none" strike="no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3112508"/>
                  </a:ext>
                </a:extLst>
              </a:tr>
              <a:tr h="31764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Mise en Service Opérationnelle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1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1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1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1" u="none" strike="noStrike">
                          <a:solidFill>
                            <a:srgbClr val="ED7D3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1" u="none" strike="no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2251098"/>
                  </a:ext>
                </a:extLst>
              </a:tr>
            </a:tbl>
          </a:graphicData>
        </a:graphic>
      </p:graphicFrame>
      <p:sp>
        <p:nvSpPr>
          <p:cNvPr id="12" name="Rectangle 11"/>
          <p:cNvSpPr/>
          <p:nvPr/>
        </p:nvSpPr>
        <p:spPr>
          <a:xfrm>
            <a:off x="429243" y="5484428"/>
            <a:ext cx="11087136" cy="584004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366820" y="3172179"/>
            <a:ext cx="1963292" cy="1016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i="1" dirty="0">
                <a:solidFill>
                  <a:schemeClr val="accent2"/>
                </a:solidFill>
                <a:latin typeface="Marianne" panose="02000000000000000000" pitchFamily="50" charset="0"/>
              </a:rPr>
              <a:t>Ligne AVP </a:t>
            </a:r>
            <a:r>
              <a:rPr lang="fr-FR" sz="10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=&gt; </a:t>
            </a:r>
            <a:r>
              <a:rPr lang="fr-FR" sz="1000" i="1" dirty="0">
                <a:solidFill>
                  <a:schemeClr val="accent2"/>
                </a:solidFill>
                <a:latin typeface="Marianne" panose="02000000000000000000" pitchFamily="50" charset="0"/>
              </a:rPr>
              <a:t>à supprimer en cas de </a:t>
            </a:r>
            <a:r>
              <a:rPr lang="fr-FR" sz="10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MGS</a:t>
            </a:r>
          </a:p>
          <a:p>
            <a:pPr algn="ctr"/>
            <a:r>
              <a:rPr lang="fr-FR" sz="10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EJ </a:t>
            </a:r>
            <a:r>
              <a:rPr lang="fr-FR" sz="1000" i="1" dirty="0" err="1">
                <a:solidFill>
                  <a:schemeClr val="accent2"/>
                </a:solidFill>
                <a:latin typeface="Marianne" panose="02000000000000000000" pitchFamily="50" charset="0"/>
              </a:rPr>
              <a:t>Tvx</a:t>
            </a:r>
            <a:r>
              <a:rPr lang="fr-FR" sz="1000" i="1" dirty="0">
                <a:solidFill>
                  <a:schemeClr val="accent2"/>
                </a:solidFill>
                <a:latin typeface="Marianne" panose="02000000000000000000" pitchFamily="50" charset="0"/>
              </a:rPr>
              <a:t> =&gt; </a:t>
            </a:r>
            <a:r>
              <a:rPr lang="fr-FR" sz="10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ou </a:t>
            </a:r>
            <a:r>
              <a:rPr lang="fr-FR" sz="1000" i="1" dirty="0">
                <a:solidFill>
                  <a:schemeClr val="accent2"/>
                </a:solidFill>
                <a:latin typeface="Marianne" panose="02000000000000000000" pitchFamily="50" charset="0"/>
              </a:rPr>
              <a:t>engagement du marché de </a:t>
            </a:r>
            <a:r>
              <a:rPr lang="fr-FR" sz="10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MGS</a:t>
            </a:r>
            <a:endParaRPr lang="fr-FR" dirty="0"/>
          </a:p>
        </p:txBody>
      </p:sp>
      <p:cxnSp>
        <p:nvCxnSpPr>
          <p:cNvPr id="14" name="Connecteur droit avec flèche 13"/>
          <p:cNvCxnSpPr>
            <a:endCxn id="6" idx="1"/>
          </p:cNvCxnSpPr>
          <p:nvPr/>
        </p:nvCxnSpPr>
        <p:spPr>
          <a:xfrm>
            <a:off x="2315403" y="3726024"/>
            <a:ext cx="636746" cy="11335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/>
          <p:cNvCxnSpPr/>
          <p:nvPr/>
        </p:nvCxnSpPr>
        <p:spPr>
          <a:xfrm>
            <a:off x="2330112" y="3857871"/>
            <a:ext cx="631259" cy="932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026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6190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Soutenabilité financière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87937" y="6230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64454" y="637425"/>
            <a:ext cx="56190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Maîtrise des risques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4294967295"/>
          </p:nvPr>
        </p:nvSpPr>
        <p:spPr>
          <a:xfrm>
            <a:off x="6833151" y="6442832"/>
            <a:ext cx="3012317" cy="365125"/>
          </a:xfrm>
        </p:spPr>
        <p:txBody>
          <a:bodyPr/>
          <a:lstStyle/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15</a:t>
            </a:fld>
            <a:endParaRPr lang="fr-FR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365862" y="2084864"/>
            <a:ext cx="16215910" cy="555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2535238" y="22606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2" name="ZoneTexte 11"/>
          <p:cNvSpPr txBox="1"/>
          <p:nvPr/>
        </p:nvSpPr>
        <p:spPr>
          <a:xfrm>
            <a:off x="366820" y="1221287"/>
            <a:ext cx="11434063" cy="525658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algn="just"/>
            <a:endParaRPr lang="fr-FR" sz="800" b="1" i="1" dirty="0" smtClean="0">
              <a:solidFill>
                <a:schemeClr val="accent2"/>
              </a:solidFill>
              <a:latin typeface="Marianne" panose="02000000000000000000" pitchFamily="50" charset="0"/>
            </a:endParaRPr>
          </a:p>
          <a:p>
            <a:endParaRPr lang="fr-FR" sz="1100" b="1" i="1" dirty="0">
              <a:solidFill>
                <a:schemeClr val="accent2"/>
              </a:solidFill>
              <a:latin typeface="Marianne" panose="02000000000000000000" pitchFamily="50" charset="0"/>
            </a:endParaRPr>
          </a:p>
          <a:p>
            <a:pPr marL="171450" indent="-171450">
              <a:buFont typeface="Symbol" panose="05050102010706020507" pitchFamily="18" charset="2"/>
              <a:buChar char="Þ"/>
            </a:pPr>
            <a:r>
              <a:rPr lang="fr-FR" sz="1100" b="1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Attendu Copier/coller </a:t>
            </a:r>
            <a:r>
              <a:rPr lang="fr-FR" sz="1100" b="1" i="1" dirty="0">
                <a:solidFill>
                  <a:schemeClr val="accent2"/>
                </a:solidFill>
                <a:latin typeface="Marianne" panose="02000000000000000000" pitchFamily="50" charset="0"/>
              </a:rPr>
              <a:t>de la fiche </a:t>
            </a:r>
            <a:r>
              <a:rPr lang="fr-FR" sz="1100" b="1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synthèse.</a:t>
            </a:r>
            <a:r>
              <a:rPr lang="fr-FR" sz="1100" i="1" dirty="0">
                <a:solidFill>
                  <a:schemeClr val="accent2"/>
                </a:solidFill>
                <a:latin typeface="Marianne" panose="02000000000000000000" pitchFamily="50" charset="0"/>
              </a:rPr>
              <a:t> </a:t>
            </a:r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 </a:t>
            </a:r>
          </a:p>
          <a:p>
            <a:pPr marL="171450" indent="-171450">
              <a:buFont typeface="Symbol" panose="05050102010706020507" pitchFamily="18" charset="2"/>
              <a:buChar char="Þ"/>
            </a:pPr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Remarque  </a:t>
            </a:r>
            <a:r>
              <a:rPr lang="fr-FR" sz="1100" i="1" dirty="0">
                <a:solidFill>
                  <a:schemeClr val="accent2"/>
                </a:solidFill>
                <a:latin typeface="Marianne" panose="02000000000000000000" pitchFamily="50" charset="0"/>
              </a:rPr>
              <a:t>: </a:t>
            </a:r>
            <a:br>
              <a:rPr lang="fr-FR" sz="1100" i="1" dirty="0">
                <a:solidFill>
                  <a:schemeClr val="accent2"/>
                </a:solidFill>
                <a:latin typeface="Marianne" panose="02000000000000000000" pitchFamily="50" charset="0"/>
              </a:rPr>
            </a:br>
            <a:r>
              <a:rPr lang="fr-FR" sz="1100" i="1" dirty="0">
                <a:solidFill>
                  <a:schemeClr val="accent2"/>
                </a:solidFill>
                <a:latin typeface="Marianne" panose="02000000000000000000" pitchFamily="50" charset="0"/>
              </a:rPr>
              <a:t>Au stade de l'EF, les risques peuvent être difficilement quantifiables et valorisables. Il est demandé d'identifier les principaux risques, leur probabilité d'occurrence et d'apprécier leur criticité. Le montant couvert reste forfaitaire à ce stade (compris entre 8 et 13% du coût de l'opération conformément aux disposition de </a:t>
            </a:r>
            <a:r>
              <a:rPr lang="fr-FR" sz="11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l'IM1707</a:t>
            </a:r>
            <a:r>
              <a:rPr lang="fr-FR" sz="1100" i="1" dirty="0">
                <a:solidFill>
                  <a:schemeClr val="accent2"/>
                </a:solidFill>
                <a:latin typeface="Marianne" panose="02000000000000000000" pitchFamily="50" charset="0"/>
              </a:rPr>
              <a:t>).</a:t>
            </a:r>
            <a:br>
              <a:rPr lang="fr-FR" sz="1100" i="1" dirty="0">
                <a:solidFill>
                  <a:schemeClr val="accent2"/>
                </a:solidFill>
                <a:latin typeface="Marianne" panose="02000000000000000000" pitchFamily="50" charset="0"/>
              </a:rPr>
            </a:br>
            <a:r>
              <a:rPr lang="fr-FR" sz="1100" i="1" dirty="0">
                <a:solidFill>
                  <a:schemeClr val="accent2"/>
                </a:solidFill>
                <a:latin typeface="Marianne" panose="02000000000000000000" pitchFamily="50" charset="0"/>
              </a:rPr>
              <a:t>Au stade du PROG,  l'impact financier et le montant à couvrir de chaque risque est demandé.</a:t>
            </a:r>
            <a:br>
              <a:rPr lang="fr-FR" sz="1100" i="1" dirty="0">
                <a:solidFill>
                  <a:schemeClr val="accent2"/>
                </a:solidFill>
                <a:latin typeface="Marianne" panose="02000000000000000000" pitchFamily="50" charset="0"/>
              </a:rPr>
            </a:br>
            <a:r>
              <a:rPr lang="fr-FR" sz="1100" i="1" dirty="0">
                <a:solidFill>
                  <a:schemeClr val="accent2"/>
                </a:solidFill>
                <a:latin typeface="Marianne" panose="02000000000000000000" pitchFamily="50" charset="0"/>
              </a:rPr>
              <a:t>Au stade de l'AVP, le portefeuille des risques est censé être consolidé et déposé. </a:t>
            </a:r>
            <a:endParaRPr lang="fr-FR" sz="1100" i="1" dirty="0" smtClean="0">
              <a:solidFill>
                <a:schemeClr val="accent2"/>
              </a:solidFill>
              <a:latin typeface="Marianne" panose="02000000000000000000" pitchFamily="50" charset="0"/>
            </a:endParaRPr>
          </a:p>
          <a:p>
            <a:endParaRPr lang="fr-FR" sz="1100" i="1" dirty="0">
              <a:solidFill>
                <a:schemeClr val="accent2"/>
              </a:solidFill>
              <a:latin typeface="Marianne" panose="02000000000000000000" pitchFamily="50" charset="0"/>
            </a:endParaRPr>
          </a:p>
          <a:p>
            <a:pPr algn="just"/>
            <a:endParaRPr lang="fr-FR" sz="1200" b="1" i="1" dirty="0">
              <a:solidFill>
                <a:schemeClr val="accent2"/>
              </a:solidFill>
              <a:latin typeface="Marianne" panose="02000000000000000000" pitchFamily="50" charset="0"/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607421" y="1075093"/>
            <a:ext cx="2084477" cy="292388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>
            <a:defPPr>
              <a:defRPr lang="fr-FR"/>
            </a:defPPr>
            <a:lvl1pPr>
              <a:defRPr sz="1600" b="1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defRPr>
            </a:lvl1pPr>
          </a:lstStyle>
          <a:p>
            <a:r>
              <a:rPr lang="fr-FR" dirty="0" smtClean="0"/>
              <a:t>Risques couverts </a:t>
            </a:r>
            <a:endParaRPr lang="fr-FR" dirty="0"/>
          </a:p>
        </p:txBody>
      </p:sp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0249429"/>
              </p:ext>
            </p:extLst>
          </p:nvPr>
        </p:nvGraphicFramePr>
        <p:xfrm>
          <a:off x="1120965" y="2795429"/>
          <a:ext cx="10210652" cy="3262114"/>
        </p:xfrm>
        <a:graphic>
          <a:graphicData uri="http://schemas.openxmlformats.org/drawingml/2006/table">
            <a:tbl>
              <a:tblPr/>
              <a:tblGrid>
                <a:gridCol w="680710">
                  <a:extLst>
                    <a:ext uri="{9D8B030D-6E8A-4147-A177-3AD203B41FA5}">
                      <a16:colId xmlns:a16="http://schemas.microsoft.com/office/drawing/2014/main" val="2823276500"/>
                    </a:ext>
                  </a:extLst>
                </a:gridCol>
                <a:gridCol w="1361421">
                  <a:extLst>
                    <a:ext uri="{9D8B030D-6E8A-4147-A177-3AD203B41FA5}">
                      <a16:colId xmlns:a16="http://schemas.microsoft.com/office/drawing/2014/main" val="1466682226"/>
                    </a:ext>
                  </a:extLst>
                </a:gridCol>
                <a:gridCol w="2722840">
                  <a:extLst>
                    <a:ext uri="{9D8B030D-6E8A-4147-A177-3AD203B41FA5}">
                      <a16:colId xmlns:a16="http://schemas.microsoft.com/office/drawing/2014/main" val="3150981003"/>
                    </a:ext>
                  </a:extLst>
                </a:gridCol>
                <a:gridCol w="680710">
                  <a:extLst>
                    <a:ext uri="{9D8B030D-6E8A-4147-A177-3AD203B41FA5}">
                      <a16:colId xmlns:a16="http://schemas.microsoft.com/office/drawing/2014/main" val="1626244304"/>
                    </a:ext>
                  </a:extLst>
                </a:gridCol>
                <a:gridCol w="680710">
                  <a:extLst>
                    <a:ext uri="{9D8B030D-6E8A-4147-A177-3AD203B41FA5}">
                      <a16:colId xmlns:a16="http://schemas.microsoft.com/office/drawing/2014/main" val="2658236961"/>
                    </a:ext>
                  </a:extLst>
                </a:gridCol>
                <a:gridCol w="680710">
                  <a:extLst>
                    <a:ext uri="{9D8B030D-6E8A-4147-A177-3AD203B41FA5}">
                      <a16:colId xmlns:a16="http://schemas.microsoft.com/office/drawing/2014/main" val="2075992450"/>
                    </a:ext>
                  </a:extLst>
                </a:gridCol>
                <a:gridCol w="680710">
                  <a:extLst>
                    <a:ext uri="{9D8B030D-6E8A-4147-A177-3AD203B41FA5}">
                      <a16:colId xmlns:a16="http://schemas.microsoft.com/office/drawing/2014/main" val="3284999700"/>
                    </a:ext>
                  </a:extLst>
                </a:gridCol>
                <a:gridCol w="680710">
                  <a:extLst>
                    <a:ext uri="{9D8B030D-6E8A-4147-A177-3AD203B41FA5}">
                      <a16:colId xmlns:a16="http://schemas.microsoft.com/office/drawing/2014/main" val="1528736840"/>
                    </a:ext>
                  </a:extLst>
                </a:gridCol>
                <a:gridCol w="680710">
                  <a:extLst>
                    <a:ext uri="{9D8B030D-6E8A-4147-A177-3AD203B41FA5}">
                      <a16:colId xmlns:a16="http://schemas.microsoft.com/office/drawing/2014/main" val="921434085"/>
                    </a:ext>
                  </a:extLst>
                </a:gridCol>
                <a:gridCol w="1361421">
                  <a:extLst>
                    <a:ext uri="{9D8B030D-6E8A-4147-A177-3AD203B41FA5}">
                      <a16:colId xmlns:a16="http://schemas.microsoft.com/office/drawing/2014/main" val="2474661012"/>
                    </a:ext>
                  </a:extLst>
                </a:gridCol>
              </a:tblGrid>
              <a:tr h="207940"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PORTFEUILLE DES </a:t>
                      </a:r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RISQUES </a:t>
                      </a:r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"REALISATION" COUVERTS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674756"/>
                  </a:ext>
                </a:extLst>
              </a:tr>
              <a:tr h="51086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Intitulé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Descriptif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Impact </a:t>
                      </a:r>
                      <a:br>
                        <a:rPr lang="fr-F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fr-F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M€ CF2020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Impact calendaire (mois)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Probabilité d'occurrence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Criticité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Montant couvert</a:t>
                      </a:r>
                      <a:br>
                        <a:rPr lang="fr-F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fr-F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M€ CF2020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Actions de maîtrise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23387"/>
                  </a:ext>
                </a:extLst>
              </a:tr>
              <a:tr h="31035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RC1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Elevé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Mineure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 fontAlgn="ctr"/>
                      <a:r>
                        <a:rPr lang="fr-F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3621511"/>
                  </a:ext>
                </a:extLst>
              </a:tr>
              <a:tr h="34057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RC2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Faible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9C6500"/>
                          </a:solidFill>
                          <a:effectLst/>
                          <a:latin typeface="Arial" panose="020B0604020202020204" pitchFamily="34" charset="0"/>
                        </a:rPr>
                        <a:t>Significative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 fontAlgn="ctr"/>
                      <a:r>
                        <a:rPr lang="fr-F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4813633"/>
                  </a:ext>
                </a:extLst>
              </a:tr>
              <a:tr h="31035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RC3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Moyen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Tolérable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 fontAlgn="ctr"/>
                      <a:r>
                        <a:rPr lang="fr-F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4381193"/>
                  </a:ext>
                </a:extLst>
              </a:tr>
              <a:tr h="31035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RC4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Elevé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Critique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591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 fontAlgn="ctr"/>
                      <a:r>
                        <a:rPr lang="fr-F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229316"/>
                  </a:ext>
                </a:extLst>
              </a:tr>
              <a:tr h="34057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RC5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Moyen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Inacceptable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 fontAlgn="ctr"/>
                      <a:r>
                        <a:rPr lang="fr-F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6215989"/>
                  </a:ext>
                </a:extLst>
              </a:tr>
              <a:tr h="31035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RC6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Elevé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Mineure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 fontAlgn="ctr"/>
                      <a:r>
                        <a:rPr lang="fr-F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1397066"/>
                  </a:ext>
                </a:extLst>
              </a:tr>
              <a:tr h="31035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RC6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Très faible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Mineure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 fontAlgn="ctr"/>
                      <a:r>
                        <a:rPr lang="fr-F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2468738"/>
                  </a:ext>
                </a:extLst>
              </a:tr>
              <a:tr h="310358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xx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X% </a:t>
                      </a:r>
                      <a:endParaRPr lang="fr-FR" sz="9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du montant de l’opération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96348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679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ZoneTexte 18"/>
          <p:cNvSpPr txBox="1"/>
          <p:nvPr/>
        </p:nvSpPr>
        <p:spPr>
          <a:xfrm>
            <a:off x="366820" y="1284935"/>
            <a:ext cx="11434063" cy="511038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algn="just"/>
            <a:endParaRPr lang="fr-FR" sz="800" b="1" i="1" dirty="0" smtClean="0">
              <a:solidFill>
                <a:schemeClr val="accent2"/>
              </a:solidFill>
              <a:latin typeface="Marianne" panose="02000000000000000000" pitchFamily="50" charset="0"/>
            </a:endParaRPr>
          </a:p>
          <a:p>
            <a:pPr algn="just"/>
            <a:endParaRPr lang="fr-FR" sz="800" b="1" i="1" dirty="0">
              <a:solidFill>
                <a:schemeClr val="accent2"/>
              </a:solidFill>
              <a:latin typeface="Marianne" panose="02000000000000000000" pitchFamily="50" charset="0"/>
            </a:endParaRPr>
          </a:p>
          <a:p>
            <a:pPr algn="just"/>
            <a:endParaRPr lang="fr-FR" sz="1200" b="1" i="1" dirty="0" smtClean="0">
              <a:solidFill>
                <a:schemeClr val="accent2"/>
              </a:solidFill>
              <a:latin typeface="Marianne" panose="02000000000000000000" pitchFamily="50" charset="0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6190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smtClean="0">
                <a:solidFill>
                  <a:schemeClr val="bg1"/>
                </a:solidFill>
                <a:latin typeface="Marianne"/>
              </a:rPr>
              <a:t>Soutenabilité </a:t>
            </a:r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financière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7408016"/>
              </p:ext>
            </p:extLst>
          </p:nvPr>
        </p:nvGraphicFramePr>
        <p:xfrm>
          <a:off x="449650" y="1723419"/>
          <a:ext cx="5595051" cy="1275139"/>
        </p:xfrm>
        <a:graphic>
          <a:graphicData uri="http://schemas.openxmlformats.org/drawingml/2006/table">
            <a:tbl>
              <a:tblPr firstRow="1" firstCol="1" bandRow="1"/>
              <a:tblGrid>
                <a:gridCol w="1302950">
                  <a:extLst>
                    <a:ext uri="{9D8B030D-6E8A-4147-A177-3AD203B41FA5}">
                      <a16:colId xmlns:a16="http://schemas.microsoft.com/office/drawing/2014/main" val="3549664251"/>
                    </a:ext>
                  </a:extLst>
                </a:gridCol>
                <a:gridCol w="390191">
                  <a:extLst>
                    <a:ext uri="{9D8B030D-6E8A-4147-A177-3AD203B41FA5}">
                      <a16:colId xmlns:a16="http://schemas.microsoft.com/office/drawing/2014/main" val="2094261859"/>
                    </a:ext>
                  </a:extLst>
                </a:gridCol>
                <a:gridCol w="390191">
                  <a:extLst>
                    <a:ext uri="{9D8B030D-6E8A-4147-A177-3AD203B41FA5}">
                      <a16:colId xmlns:a16="http://schemas.microsoft.com/office/drawing/2014/main" val="3531198901"/>
                    </a:ext>
                  </a:extLst>
                </a:gridCol>
                <a:gridCol w="390191">
                  <a:extLst>
                    <a:ext uri="{9D8B030D-6E8A-4147-A177-3AD203B41FA5}">
                      <a16:colId xmlns:a16="http://schemas.microsoft.com/office/drawing/2014/main" val="975290594"/>
                    </a:ext>
                  </a:extLst>
                </a:gridCol>
                <a:gridCol w="390191">
                  <a:extLst>
                    <a:ext uri="{9D8B030D-6E8A-4147-A177-3AD203B41FA5}">
                      <a16:colId xmlns:a16="http://schemas.microsoft.com/office/drawing/2014/main" val="2395986062"/>
                    </a:ext>
                  </a:extLst>
                </a:gridCol>
                <a:gridCol w="390191">
                  <a:extLst>
                    <a:ext uri="{9D8B030D-6E8A-4147-A177-3AD203B41FA5}">
                      <a16:colId xmlns:a16="http://schemas.microsoft.com/office/drawing/2014/main" val="657408005"/>
                    </a:ext>
                  </a:extLst>
                </a:gridCol>
                <a:gridCol w="390191">
                  <a:extLst>
                    <a:ext uri="{9D8B030D-6E8A-4147-A177-3AD203B41FA5}">
                      <a16:colId xmlns:a16="http://schemas.microsoft.com/office/drawing/2014/main" val="216529999"/>
                    </a:ext>
                  </a:extLst>
                </a:gridCol>
                <a:gridCol w="390191">
                  <a:extLst>
                    <a:ext uri="{9D8B030D-6E8A-4147-A177-3AD203B41FA5}">
                      <a16:colId xmlns:a16="http://schemas.microsoft.com/office/drawing/2014/main" val="3285792503"/>
                    </a:ext>
                  </a:extLst>
                </a:gridCol>
                <a:gridCol w="390191">
                  <a:extLst>
                    <a:ext uri="{9D8B030D-6E8A-4147-A177-3AD203B41FA5}">
                      <a16:colId xmlns:a16="http://schemas.microsoft.com/office/drawing/2014/main" val="2748313658"/>
                    </a:ext>
                  </a:extLst>
                </a:gridCol>
                <a:gridCol w="390191">
                  <a:extLst>
                    <a:ext uri="{9D8B030D-6E8A-4147-A177-3AD203B41FA5}">
                      <a16:colId xmlns:a16="http://schemas.microsoft.com/office/drawing/2014/main" val="2666417051"/>
                    </a:ext>
                  </a:extLst>
                </a:gridCol>
                <a:gridCol w="390191">
                  <a:extLst>
                    <a:ext uri="{9D8B030D-6E8A-4147-A177-3AD203B41FA5}">
                      <a16:colId xmlns:a16="http://schemas.microsoft.com/office/drawing/2014/main" val="4281907275"/>
                    </a:ext>
                  </a:extLst>
                </a:gridCol>
                <a:gridCol w="390191">
                  <a:extLst>
                    <a:ext uri="{9D8B030D-6E8A-4147-A177-3AD203B41FA5}">
                      <a16:colId xmlns:a16="http://schemas.microsoft.com/office/drawing/2014/main" val="352879548"/>
                    </a:ext>
                  </a:extLst>
                </a:gridCol>
              </a:tblGrid>
              <a:tr h="188527">
                <a:tc gridSpan="1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Engagements </a:t>
                      </a:r>
                      <a:r>
                        <a:rPr lang="fr-FR" sz="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fr-FR" sz="8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(hors provisions pour risques)</a:t>
                      </a:r>
                      <a:endParaRPr lang="fr-FR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4910931"/>
                  </a:ext>
                </a:extLst>
              </a:tr>
              <a:tr h="2448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M€ courants</a:t>
                      </a:r>
                      <a:endParaRPr lang="fr-FR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fr-FR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2024</a:t>
                      </a:r>
                      <a:endParaRPr lang="fr-FR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2025</a:t>
                      </a:r>
                      <a:endParaRPr lang="fr-FR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2026</a:t>
                      </a:r>
                      <a:endParaRPr lang="fr-FR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2027</a:t>
                      </a:r>
                      <a:endParaRPr lang="fr-FR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2028</a:t>
                      </a:r>
                      <a:endParaRPr lang="fr-FR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2029</a:t>
                      </a:r>
                      <a:endParaRPr lang="fr-FR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2030</a:t>
                      </a:r>
                      <a:endParaRPr lang="fr-FR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Total</a:t>
                      </a:r>
                      <a:endParaRPr lang="fr-FR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2024-2030</a:t>
                      </a:r>
                      <a:endParaRPr lang="fr-FR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Ult</a:t>
                      </a: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  <a:endParaRPr lang="fr-FR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TOTAL</a:t>
                      </a:r>
                      <a:endParaRPr lang="fr-FR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6367617"/>
                  </a:ext>
                </a:extLst>
              </a:tr>
              <a:tr h="188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Besoin (B</a:t>
                      </a:r>
                      <a:r>
                        <a:rPr lang="fr-FR" sz="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682369"/>
                  </a:ext>
                </a:extLst>
              </a:tr>
              <a:tr h="188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Ressource</a:t>
                      </a:r>
                      <a:r>
                        <a:rPr lang="fr-FR" sz="8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prévue par le bénéficiaire (R)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8926667"/>
                  </a:ext>
                </a:extLst>
              </a:tr>
              <a:tr h="188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Ecart </a:t>
                      </a:r>
                      <a:r>
                        <a:rPr lang="fr-FR" sz="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(R </a:t>
                      </a:r>
                      <a:r>
                        <a:rPr lang="fr-FR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– B)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6929676"/>
                  </a:ext>
                </a:extLst>
              </a:tr>
            </a:tbl>
          </a:graphicData>
        </a:graphic>
      </p:graphicFrame>
      <p:sp>
        <p:nvSpPr>
          <p:cNvPr id="23" name="ZoneTexte 22"/>
          <p:cNvSpPr txBox="1"/>
          <p:nvPr/>
        </p:nvSpPr>
        <p:spPr>
          <a:xfrm>
            <a:off x="455718" y="1123492"/>
            <a:ext cx="4869815" cy="292388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>
            <a:defPPr>
              <a:defRPr lang="fr-FR"/>
            </a:defPPr>
            <a:lvl1pPr>
              <a:defRPr sz="1600" b="1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defRPr>
            </a:lvl1pPr>
          </a:lstStyle>
          <a:p>
            <a:r>
              <a:rPr lang="fr-FR" dirty="0" smtClean="0"/>
              <a:t>Besoins AE/CP exprimés au titre de l’opération</a:t>
            </a:r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366821" y="5301555"/>
            <a:ext cx="11345474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100" b="1" u="sng" dirty="0" smtClean="0">
                <a:latin typeface="Marianne" panose="02000000000000000000" pitchFamily="50" charset="0"/>
              </a:rPr>
              <a:t>Commentaires </a:t>
            </a:r>
            <a:r>
              <a:rPr lang="fr-FR" sz="1100" b="1" dirty="0" smtClean="0">
                <a:latin typeface="Marianne" panose="02000000000000000000" pitchFamily="50" charset="0"/>
              </a:rPr>
              <a:t>: </a:t>
            </a:r>
          </a:p>
          <a:p>
            <a:pPr algn="just"/>
            <a:r>
              <a:rPr lang="fr-FR" sz="10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Préciser les références pour la ressources prévue par le bénéficiaire. Si la ressource en CP n’est pas communiquée/disponible, il faut le mentionner.</a:t>
            </a:r>
          </a:p>
          <a:p>
            <a:pPr algn="just"/>
            <a:r>
              <a:rPr lang="fr-FR" sz="10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Préciser les actions nécessaires pour les prochains travaux de programmation</a:t>
            </a:r>
          </a:p>
          <a:p>
            <a:pPr algn="just"/>
            <a:r>
              <a:rPr lang="fr-FR" sz="10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Préciser si les risques sont portés en programmation au titre d’un PI ou de la ligne générique du R.BOP/R.PROG</a:t>
            </a:r>
            <a:endParaRPr lang="fr-FR" sz="1000" i="1" dirty="0">
              <a:solidFill>
                <a:schemeClr val="accent2"/>
              </a:solidFill>
              <a:latin typeface="Marianne" panose="02000000000000000000" pitchFamily="50" charset="0"/>
            </a:endParaRPr>
          </a:p>
        </p:txBody>
      </p:sp>
      <p:graphicFrame>
        <p:nvGraphicFramePr>
          <p:cNvPr id="10" name="Tableau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845327"/>
              </p:ext>
            </p:extLst>
          </p:nvPr>
        </p:nvGraphicFramePr>
        <p:xfrm>
          <a:off x="444665" y="3023967"/>
          <a:ext cx="5595050" cy="1273846"/>
        </p:xfrm>
        <a:graphic>
          <a:graphicData uri="http://schemas.openxmlformats.org/drawingml/2006/table">
            <a:tbl>
              <a:tblPr firstRow="1" firstCol="1" bandRow="1"/>
              <a:tblGrid>
                <a:gridCol w="1311419">
                  <a:extLst>
                    <a:ext uri="{9D8B030D-6E8A-4147-A177-3AD203B41FA5}">
                      <a16:colId xmlns:a16="http://schemas.microsoft.com/office/drawing/2014/main" val="3549664251"/>
                    </a:ext>
                  </a:extLst>
                </a:gridCol>
                <a:gridCol w="389421">
                  <a:extLst>
                    <a:ext uri="{9D8B030D-6E8A-4147-A177-3AD203B41FA5}">
                      <a16:colId xmlns:a16="http://schemas.microsoft.com/office/drawing/2014/main" val="3438910364"/>
                    </a:ext>
                  </a:extLst>
                </a:gridCol>
                <a:gridCol w="389421">
                  <a:extLst>
                    <a:ext uri="{9D8B030D-6E8A-4147-A177-3AD203B41FA5}">
                      <a16:colId xmlns:a16="http://schemas.microsoft.com/office/drawing/2014/main" val="3531198901"/>
                    </a:ext>
                  </a:extLst>
                </a:gridCol>
                <a:gridCol w="389421">
                  <a:extLst>
                    <a:ext uri="{9D8B030D-6E8A-4147-A177-3AD203B41FA5}">
                      <a16:colId xmlns:a16="http://schemas.microsoft.com/office/drawing/2014/main" val="975290594"/>
                    </a:ext>
                  </a:extLst>
                </a:gridCol>
                <a:gridCol w="389421">
                  <a:extLst>
                    <a:ext uri="{9D8B030D-6E8A-4147-A177-3AD203B41FA5}">
                      <a16:colId xmlns:a16="http://schemas.microsoft.com/office/drawing/2014/main" val="2395986062"/>
                    </a:ext>
                  </a:extLst>
                </a:gridCol>
                <a:gridCol w="389421">
                  <a:extLst>
                    <a:ext uri="{9D8B030D-6E8A-4147-A177-3AD203B41FA5}">
                      <a16:colId xmlns:a16="http://schemas.microsoft.com/office/drawing/2014/main" val="657408005"/>
                    </a:ext>
                  </a:extLst>
                </a:gridCol>
                <a:gridCol w="389421">
                  <a:extLst>
                    <a:ext uri="{9D8B030D-6E8A-4147-A177-3AD203B41FA5}">
                      <a16:colId xmlns:a16="http://schemas.microsoft.com/office/drawing/2014/main" val="216529999"/>
                    </a:ext>
                  </a:extLst>
                </a:gridCol>
                <a:gridCol w="389421">
                  <a:extLst>
                    <a:ext uri="{9D8B030D-6E8A-4147-A177-3AD203B41FA5}">
                      <a16:colId xmlns:a16="http://schemas.microsoft.com/office/drawing/2014/main" val="3285792503"/>
                    </a:ext>
                  </a:extLst>
                </a:gridCol>
                <a:gridCol w="389421">
                  <a:extLst>
                    <a:ext uri="{9D8B030D-6E8A-4147-A177-3AD203B41FA5}">
                      <a16:colId xmlns:a16="http://schemas.microsoft.com/office/drawing/2014/main" val="1608821009"/>
                    </a:ext>
                  </a:extLst>
                </a:gridCol>
                <a:gridCol w="389421">
                  <a:extLst>
                    <a:ext uri="{9D8B030D-6E8A-4147-A177-3AD203B41FA5}">
                      <a16:colId xmlns:a16="http://schemas.microsoft.com/office/drawing/2014/main" val="2666417051"/>
                    </a:ext>
                  </a:extLst>
                </a:gridCol>
                <a:gridCol w="389421">
                  <a:extLst>
                    <a:ext uri="{9D8B030D-6E8A-4147-A177-3AD203B41FA5}">
                      <a16:colId xmlns:a16="http://schemas.microsoft.com/office/drawing/2014/main" val="4281907275"/>
                    </a:ext>
                  </a:extLst>
                </a:gridCol>
                <a:gridCol w="389421">
                  <a:extLst>
                    <a:ext uri="{9D8B030D-6E8A-4147-A177-3AD203B41FA5}">
                      <a16:colId xmlns:a16="http://schemas.microsoft.com/office/drawing/2014/main" val="352879548"/>
                    </a:ext>
                  </a:extLst>
                </a:gridCol>
              </a:tblGrid>
              <a:tr h="187234">
                <a:tc gridSpan="1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Paiement </a:t>
                      </a:r>
                      <a:r>
                        <a:rPr lang="fr-FR" sz="800" b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(hors provisions pour risques)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4910931"/>
                  </a:ext>
                </a:extLst>
              </a:tr>
              <a:tr h="2431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M€ courants</a:t>
                      </a:r>
                      <a:endParaRPr lang="fr-FR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2023</a:t>
                      </a:r>
                      <a:endParaRPr lang="fr-FR" sz="8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2024</a:t>
                      </a:r>
                      <a:endParaRPr lang="fr-FR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2025</a:t>
                      </a:r>
                      <a:endParaRPr lang="fr-FR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2026</a:t>
                      </a:r>
                      <a:endParaRPr lang="fr-FR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2027</a:t>
                      </a:r>
                      <a:endParaRPr lang="fr-FR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2028</a:t>
                      </a:r>
                      <a:endParaRPr lang="fr-FR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2029</a:t>
                      </a:r>
                      <a:endParaRPr lang="fr-FR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2030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Total</a:t>
                      </a:r>
                      <a:endParaRPr lang="fr-FR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2024-2030</a:t>
                      </a:r>
                      <a:endParaRPr lang="fr-FR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Ult</a:t>
                      </a: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  <a:endParaRPr lang="fr-FR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TOTAL</a:t>
                      </a:r>
                      <a:endParaRPr lang="fr-FR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6367617"/>
                  </a:ext>
                </a:extLst>
              </a:tr>
              <a:tr h="1872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Besoin (B</a:t>
                      </a:r>
                      <a:r>
                        <a:rPr lang="fr-FR" sz="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682369"/>
                  </a:ext>
                </a:extLst>
              </a:tr>
              <a:tr h="1872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Ressource</a:t>
                      </a:r>
                      <a:r>
                        <a:rPr lang="fr-FR" sz="8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prévue par le bénéficiaire (R)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8827358"/>
                  </a:ext>
                </a:extLst>
              </a:tr>
              <a:tr h="1872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Ecart </a:t>
                      </a:r>
                      <a:r>
                        <a:rPr lang="fr-FR" sz="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(R </a:t>
                      </a:r>
                      <a:r>
                        <a:rPr lang="fr-FR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– B)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5418318"/>
                  </a:ext>
                </a:extLst>
              </a:tr>
            </a:tbl>
          </a:graphicData>
        </a:graphic>
      </p:graphicFrame>
      <p:sp>
        <p:nvSpPr>
          <p:cNvPr id="20" name="ZoneTexte 19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286623" y="1400728"/>
            <a:ext cx="57861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 smtClean="0">
                <a:solidFill>
                  <a:srgbClr val="58585A"/>
                </a:solidFill>
                <a:latin typeface="Marianne"/>
              </a:rPr>
              <a:t>scenario 1</a:t>
            </a:r>
            <a:endParaRPr lang="fr-FR" sz="1600" b="1" dirty="0">
              <a:solidFill>
                <a:srgbClr val="58585A"/>
              </a:solidFill>
              <a:latin typeface="Marianne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276547" y="1400728"/>
            <a:ext cx="57861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 smtClean="0">
                <a:solidFill>
                  <a:srgbClr val="58585A"/>
                </a:solidFill>
                <a:latin typeface="Marianne"/>
              </a:rPr>
              <a:t>scenario 2</a:t>
            </a:r>
            <a:endParaRPr lang="fr-FR" sz="1600" b="1" dirty="0">
              <a:solidFill>
                <a:srgbClr val="58585A"/>
              </a:solidFill>
              <a:latin typeface="Marianne"/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294967295"/>
          </p:nvPr>
        </p:nvSpPr>
        <p:spPr>
          <a:xfrm>
            <a:off x="6833151" y="6442832"/>
            <a:ext cx="3012317" cy="365125"/>
          </a:xfrm>
        </p:spPr>
        <p:txBody>
          <a:bodyPr/>
          <a:lstStyle/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16</a:t>
            </a:fld>
            <a:endParaRPr lang="fr-FR" dirty="0"/>
          </a:p>
        </p:txBody>
      </p:sp>
      <p:graphicFrame>
        <p:nvGraphicFramePr>
          <p:cNvPr id="22" name="Tableau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8894275"/>
              </p:ext>
            </p:extLst>
          </p:nvPr>
        </p:nvGraphicFramePr>
        <p:xfrm>
          <a:off x="455718" y="4361461"/>
          <a:ext cx="5583994" cy="981456"/>
        </p:xfrm>
        <a:graphic>
          <a:graphicData uri="http://schemas.openxmlformats.org/drawingml/2006/table">
            <a:tbl>
              <a:tblPr firstRow="1" firstCol="1" bandRow="1"/>
              <a:tblGrid>
                <a:gridCol w="1264921">
                  <a:extLst>
                    <a:ext uri="{9D8B030D-6E8A-4147-A177-3AD203B41FA5}">
                      <a16:colId xmlns:a16="http://schemas.microsoft.com/office/drawing/2014/main" val="257991139"/>
                    </a:ext>
                  </a:extLst>
                </a:gridCol>
                <a:gridCol w="392643">
                  <a:extLst>
                    <a:ext uri="{9D8B030D-6E8A-4147-A177-3AD203B41FA5}">
                      <a16:colId xmlns:a16="http://schemas.microsoft.com/office/drawing/2014/main" val="3154168469"/>
                    </a:ext>
                  </a:extLst>
                </a:gridCol>
                <a:gridCol w="392643">
                  <a:extLst>
                    <a:ext uri="{9D8B030D-6E8A-4147-A177-3AD203B41FA5}">
                      <a16:colId xmlns:a16="http://schemas.microsoft.com/office/drawing/2014/main" val="3038016727"/>
                    </a:ext>
                  </a:extLst>
                </a:gridCol>
                <a:gridCol w="392643">
                  <a:extLst>
                    <a:ext uri="{9D8B030D-6E8A-4147-A177-3AD203B41FA5}">
                      <a16:colId xmlns:a16="http://schemas.microsoft.com/office/drawing/2014/main" val="1475395952"/>
                    </a:ext>
                  </a:extLst>
                </a:gridCol>
                <a:gridCol w="392643">
                  <a:extLst>
                    <a:ext uri="{9D8B030D-6E8A-4147-A177-3AD203B41FA5}">
                      <a16:colId xmlns:a16="http://schemas.microsoft.com/office/drawing/2014/main" val="1825687056"/>
                    </a:ext>
                  </a:extLst>
                </a:gridCol>
                <a:gridCol w="392643">
                  <a:extLst>
                    <a:ext uri="{9D8B030D-6E8A-4147-A177-3AD203B41FA5}">
                      <a16:colId xmlns:a16="http://schemas.microsoft.com/office/drawing/2014/main" val="3460011085"/>
                    </a:ext>
                  </a:extLst>
                </a:gridCol>
                <a:gridCol w="392643">
                  <a:extLst>
                    <a:ext uri="{9D8B030D-6E8A-4147-A177-3AD203B41FA5}">
                      <a16:colId xmlns:a16="http://schemas.microsoft.com/office/drawing/2014/main" val="580429287"/>
                    </a:ext>
                  </a:extLst>
                </a:gridCol>
                <a:gridCol w="392643">
                  <a:extLst>
                    <a:ext uri="{9D8B030D-6E8A-4147-A177-3AD203B41FA5}">
                      <a16:colId xmlns:a16="http://schemas.microsoft.com/office/drawing/2014/main" val="1945543164"/>
                    </a:ext>
                  </a:extLst>
                </a:gridCol>
                <a:gridCol w="392643">
                  <a:extLst>
                    <a:ext uri="{9D8B030D-6E8A-4147-A177-3AD203B41FA5}">
                      <a16:colId xmlns:a16="http://schemas.microsoft.com/office/drawing/2014/main" val="2380230461"/>
                    </a:ext>
                  </a:extLst>
                </a:gridCol>
                <a:gridCol w="392643">
                  <a:extLst>
                    <a:ext uri="{9D8B030D-6E8A-4147-A177-3AD203B41FA5}">
                      <a16:colId xmlns:a16="http://schemas.microsoft.com/office/drawing/2014/main" val="3323941554"/>
                    </a:ext>
                  </a:extLst>
                </a:gridCol>
                <a:gridCol w="392643">
                  <a:extLst>
                    <a:ext uri="{9D8B030D-6E8A-4147-A177-3AD203B41FA5}">
                      <a16:colId xmlns:a16="http://schemas.microsoft.com/office/drawing/2014/main" val="2463027520"/>
                    </a:ext>
                  </a:extLst>
                </a:gridCol>
                <a:gridCol w="392643">
                  <a:extLst>
                    <a:ext uri="{9D8B030D-6E8A-4147-A177-3AD203B41FA5}">
                      <a16:colId xmlns:a16="http://schemas.microsoft.com/office/drawing/2014/main" val="69628743"/>
                    </a:ext>
                  </a:extLst>
                </a:gridCol>
              </a:tblGrid>
              <a:tr h="252988">
                <a:tc gridSpan="1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Echéanciers prévisionnels des provisions pour risques </a:t>
                      </a:r>
                      <a:r>
                        <a:rPr lang="fr-FR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(engagements et </a:t>
                      </a:r>
                      <a:r>
                        <a:rPr lang="fr-FR" sz="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paiement</a:t>
                      </a:r>
                      <a:r>
                        <a:rPr lang="fr-FR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fr-FR" sz="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) 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(information à l’attention des </a:t>
                      </a:r>
                      <a:r>
                        <a:rPr lang="fr-FR" sz="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RBOP ou du </a:t>
                      </a:r>
                      <a:r>
                        <a:rPr lang="fr-FR" sz="80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DPi</a:t>
                      </a:r>
                      <a:r>
                        <a:rPr lang="fr-FR" sz="8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pour les opérations incluses dans le périmètre d’un PI</a:t>
                      </a:r>
                      <a:r>
                        <a:rPr lang="fr-FR" sz="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6007964"/>
                  </a:ext>
                </a:extLst>
              </a:tr>
              <a:tr h="3832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M€ courants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2023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2024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2025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2026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2027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2028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2029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2030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Total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2024-2030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Ult</a:t>
                      </a: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TOTAL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4527703"/>
                  </a:ext>
                </a:extLst>
              </a:tr>
              <a:tr h="1307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Engagements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3329328"/>
                  </a:ext>
                </a:extLst>
              </a:tr>
              <a:tr h="1307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Paiements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1545767"/>
                  </a:ext>
                </a:extLst>
              </a:tr>
            </a:tbl>
          </a:graphicData>
        </a:graphic>
      </p:graphicFrame>
      <p:sp>
        <p:nvSpPr>
          <p:cNvPr id="24" name="ZoneTexte 23"/>
          <p:cNvSpPr txBox="1"/>
          <p:nvPr/>
        </p:nvSpPr>
        <p:spPr>
          <a:xfrm>
            <a:off x="366820" y="5953249"/>
            <a:ext cx="1185795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100" b="1" u="sng" dirty="0" smtClean="0">
                <a:latin typeface="Marianne" panose="02000000000000000000" pitchFamily="50" charset="0"/>
              </a:rPr>
              <a:t>Hypothèses </a:t>
            </a:r>
            <a:r>
              <a:rPr lang="fr-FR" sz="1100" b="1" dirty="0" smtClean="0">
                <a:latin typeface="Marianne" panose="02000000000000000000" pitchFamily="50" charset="0"/>
              </a:rPr>
              <a:t>:</a:t>
            </a:r>
          </a:p>
          <a:p>
            <a:pPr algn="just"/>
            <a:r>
              <a:rPr lang="fr-FR" sz="1100" b="1" dirty="0" smtClean="0">
                <a:latin typeface="Marianne" panose="02000000000000000000" pitchFamily="50" charset="0"/>
              </a:rPr>
              <a:t> </a:t>
            </a:r>
            <a:r>
              <a:rPr lang="fr-FR" sz="1000" i="1" dirty="0">
                <a:solidFill>
                  <a:schemeClr val="accent2"/>
                </a:solidFill>
                <a:latin typeface="Marianne" panose="02000000000000000000" pitchFamily="50" charset="0"/>
              </a:rPr>
              <a:t>R</a:t>
            </a:r>
            <a:r>
              <a:rPr lang="fr-FR" sz="10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appeler la formule d’actualisation et la réf. des indices utilisés  </a:t>
            </a:r>
            <a:endParaRPr lang="fr-FR" sz="1000" i="1" dirty="0">
              <a:solidFill>
                <a:schemeClr val="accent2"/>
              </a:solidFill>
              <a:latin typeface="Marianne" panose="02000000000000000000" pitchFamily="50" charset="0"/>
            </a:endParaRPr>
          </a:p>
        </p:txBody>
      </p:sp>
      <p:graphicFrame>
        <p:nvGraphicFramePr>
          <p:cNvPr id="25" name="Tableau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323116"/>
              </p:ext>
            </p:extLst>
          </p:nvPr>
        </p:nvGraphicFramePr>
        <p:xfrm>
          <a:off x="6122545" y="1723419"/>
          <a:ext cx="5595051" cy="1275139"/>
        </p:xfrm>
        <a:graphic>
          <a:graphicData uri="http://schemas.openxmlformats.org/drawingml/2006/table">
            <a:tbl>
              <a:tblPr firstRow="1" firstCol="1" bandRow="1"/>
              <a:tblGrid>
                <a:gridCol w="1302950">
                  <a:extLst>
                    <a:ext uri="{9D8B030D-6E8A-4147-A177-3AD203B41FA5}">
                      <a16:colId xmlns:a16="http://schemas.microsoft.com/office/drawing/2014/main" val="3549664251"/>
                    </a:ext>
                  </a:extLst>
                </a:gridCol>
                <a:gridCol w="390191">
                  <a:extLst>
                    <a:ext uri="{9D8B030D-6E8A-4147-A177-3AD203B41FA5}">
                      <a16:colId xmlns:a16="http://schemas.microsoft.com/office/drawing/2014/main" val="2094261859"/>
                    </a:ext>
                  </a:extLst>
                </a:gridCol>
                <a:gridCol w="390191">
                  <a:extLst>
                    <a:ext uri="{9D8B030D-6E8A-4147-A177-3AD203B41FA5}">
                      <a16:colId xmlns:a16="http://schemas.microsoft.com/office/drawing/2014/main" val="3531198901"/>
                    </a:ext>
                  </a:extLst>
                </a:gridCol>
                <a:gridCol w="390191">
                  <a:extLst>
                    <a:ext uri="{9D8B030D-6E8A-4147-A177-3AD203B41FA5}">
                      <a16:colId xmlns:a16="http://schemas.microsoft.com/office/drawing/2014/main" val="975290594"/>
                    </a:ext>
                  </a:extLst>
                </a:gridCol>
                <a:gridCol w="390191">
                  <a:extLst>
                    <a:ext uri="{9D8B030D-6E8A-4147-A177-3AD203B41FA5}">
                      <a16:colId xmlns:a16="http://schemas.microsoft.com/office/drawing/2014/main" val="2395986062"/>
                    </a:ext>
                  </a:extLst>
                </a:gridCol>
                <a:gridCol w="390191">
                  <a:extLst>
                    <a:ext uri="{9D8B030D-6E8A-4147-A177-3AD203B41FA5}">
                      <a16:colId xmlns:a16="http://schemas.microsoft.com/office/drawing/2014/main" val="657408005"/>
                    </a:ext>
                  </a:extLst>
                </a:gridCol>
                <a:gridCol w="390191">
                  <a:extLst>
                    <a:ext uri="{9D8B030D-6E8A-4147-A177-3AD203B41FA5}">
                      <a16:colId xmlns:a16="http://schemas.microsoft.com/office/drawing/2014/main" val="216529999"/>
                    </a:ext>
                  </a:extLst>
                </a:gridCol>
                <a:gridCol w="390191">
                  <a:extLst>
                    <a:ext uri="{9D8B030D-6E8A-4147-A177-3AD203B41FA5}">
                      <a16:colId xmlns:a16="http://schemas.microsoft.com/office/drawing/2014/main" val="3285792503"/>
                    </a:ext>
                  </a:extLst>
                </a:gridCol>
                <a:gridCol w="390191">
                  <a:extLst>
                    <a:ext uri="{9D8B030D-6E8A-4147-A177-3AD203B41FA5}">
                      <a16:colId xmlns:a16="http://schemas.microsoft.com/office/drawing/2014/main" val="2748313658"/>
                    </a:ext>
                  </a:extLst>
                </a:gridCol>
                <a:gridCol w="390191">
                  <a:extLst>
                    <a:ext uri="{9D8B030D-6E8A-4147-A177-3AD203B41FA5}">
                      <a16:colId xmlns:a16="http://schemas.microsoft.com/office/drawing/2014/main" val="2666417051"/>
                    </a:ext>
                  </a:extLst>
                </a:gridCol>
                <a:gridCol w="390191">
                  <a:extLst>
                    <a:ext uri="{9D8B030D-6E8A-4147-A177-3AD203B41FA5}">
                      <a16:colId xmlns:a16="http://schemas.microsoft.com/office/drawing/2014/main" val="4281907275"/>
                    </a:ext>
                  </a:extLst>
                </a:gridCol>
                <a:gridCol w="390191">
                  <a:extLst>
                    <a:ext uri="{9D8B030D-6E8A-4147-A177-3AD203B41FA5}">
                      <a16:colId xmlns:a16="http://schemas.microsoft.com/office/drawing/2014/main" val="352879548"/>
                    </a:ext>
                  </a:extLst>
                </a:gridCol>
              </a:tblGrid>
              <a:tr h="188527">
                <a:tc gridSpan="1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Engagements </a:t>
                      </a:r>
                      <a:r>
                        <a:rPr lang="fr-FR" sz="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fr-FR" sz="8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(hors provisions pour risques)</a:t>
                      </a:r>
                      <a:endParaRPr lang="fr-FR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4910931"/>
                  </a:ext>
                </a:extLst>
              </a:tr>
              <a:tr h="2448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M€ courants</a:t>
                      </a:r>
                      <a:endParaRPr lang="fr-FR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fr-FR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2024</a:t>
                      </a:r>
                      <a:endParaRPr lang="fr-FR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2025</a:t>
                      </a:r>
                      <a:endParaRPr lang="fr-FR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2026</a:t>
                      </a:r>
                      <a:endParaRPr lang="fr-FR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2027</a:t>
                      </a:r>
                      <a:endParaRPr lang="fr-FR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2028</a:t>
                      </a:r>
                      <a:endParaRPr lang="fr-FR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2029</a:t>
                      </a:r>
                      <a:endParaRPr lang="fr-FR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2030</a:t>
                      </a:r>
                      <a:endParaRPr lang="fr-FR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Total</a:t>
                      </a:r>
                      <a:endParaRPr lang="fr-FR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2024-2030</a:t>
                      </a:r>
                      <a:endParaRPr lang="fr-FR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Ult</a:t>
                      </a: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  <a:endParaRPr lang="fr-FR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TOTAL</a:t>
                      </a:r>
                      <a:endParaRPr lang="fr-FR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6367617"/>
                  </a:ext>
                </a:extLst>
              </a:tr>
              <a:tr h="188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Besoin (B</a:t>
                      </a:r>
                      <a:r>
                        <a:rPr lang="fr-FR" sz="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682369"/>
                  </a:ext>
                </a:extLst>
              </a:tr>
              <a:tr h="188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Ressource</a:t>
                      </a:r>
                      <a:r>
                        <a:rPr lang="fr-FR" sz="8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prévue par le bénéficiaire (R)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8926667"/>
                  </a:ext>
                </a:extLst>
              </a:tr>
              <a:tr h="188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Ecart </a:t>
                      </a:r>
                      <a:r>
                        <a:rPr lang="fr-FR" sz="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(R </a:t>
                      </a:r>
                      <a:r>
                        <a:rPr lang="fr-FR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– B)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6929676"/>
                  </a:ext>
                </a:extLst>
              </a:tr>
            </a:tbl>
          </a:graphicData>
        </a:graphic>
      </p:graphicFrame>
      <p:graphicFrame>
        <p:nvGraphicFramePr>
          <p:cNvPr id="26" name="Tableau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2084021"/>
              </p:ext>
            </p:extLst>
          </p:nvPr>
        </p:nvGraphicFramePr>
        <p:xfrm>
          <a:off x="6117560" y="3023967"/>
          <a:ext cx="5595050" cy="1273846"/>
        </p:xfrm>
        <a:graphic>
          <a:graphicData uri="http://schemas.openxmlformats.org/drawingml/2006/table">
            <a:tbl>
              <a:tblPr firstRow="1" firstCol="1" bandRow="1"/>
              <a:tblGrid>
                <a:gridCol w="1311419">
                  <a:extLst>
                    <a:ext uri="{9D8B030D-6E8A-4147-A177-3AD203B41FA5}">
                      <a16:colId xmlns:a16="http://schemas.microsoft.com/office/drawing/2014/main" val="3549664251"/>
                    </a:ext>
                  </a:extLst>
                </a:gridCol>
                <a:gridCol w="389421">
                  <a:extLst>
                    <a:ext uri="{9D8B030D-6E8A-4147-A177-3AD203B41FA5}">
                      <a16:colId xmlns:a16="http://schemas.microsoft.com/office/drawing/2014/main" val="3438910364"/>
                    </a:ext>
                  </a:extLst>
                </a:gridCol>
                <a:gridCol w="389421">
                  <a:extLst>
                    <a:ext uri="{9D8B030D-6E8A-4147-A177-3AD203B41FA5}">
                      <a16:colId xmlns:a16="http://schemas.microsoft.com/office/drawing/2014/main" val="3531198901"/>
                    </a:ext>
                  </a:extLst>
                </a:gridCol>
                <a:gridCol w="389421">
                  <a:extLst>
                    <a:ext uri="{9D8B030D-6E8A-4147-A177-3AD203B41FA5}">
                      <a16:colId xmlns:a16="http://schemas.microsoft.com/office/drawing/2014/main" val="975290594"/>
                    </a:ext>
                  </a:extLst>
                </a:gridCol>
                <a:gridCol w="389421">
                  <a:extLst>
                    <a:ext uri="{9D8B030D-6E8A-4147-A177-3AD203B41FA5}">
                      <a16:colId xmlns:a16="http://schemas.microsoft.com/office/drawing/2014/main" val="2395986062"/>
                    </a:ext>
                  </a:extLst>
                </a:gridCol>
                <a:gridCol w="389421">
                  <a:extLst>
                    <a:ext uri="{9D8B030D-6E8A-4147-A177-3AD203B41FA5}">
                      <a16:colId xmlns:a16="http://schemas.microsoft.com/office/drawing/2014/main" val="657408005"/>
                    </a:ext>
                  </a:extLst>
                </a:gridCol>
                <a:gridCol w="389421">
                  <a:extLst>
                    <a:ext uri="{9D8B030D-6E8A-4147-A177-3AD203B41FA5}">
                      <a16:colId xmlns:a16="http://schemas.microsoft.com/office/drawing/2014/main" val="216529999"/>
                    </a:ext>
                  </a:extLst>
                </a:gridCol>
                <a:gridCol w="389421">
                  <a:extLst>
                    <a:ext uri="{9D8B030D-6E8A-4147-A177-3AD203B41FA5}">
                      <a16:colId xmlns:a16="http://schemas.microsoft.com/office/drawing/2014/main" val="3285792503"/>
                    </a:ext>
                  </a:extLst>
                </a:gridCol>
                <a:gridCol w="389421">
                  <a:extLst>
                    <a:ext uri="{9D8B030D-6E8A-4147-A177-3AD203B41FA5}">
                      <a16:colId xmlns:a16="http://schemas.microsoft.com/office/drawing/2014/main" val="1608821009"/>
                    </a:ext>
                  </a:extLst>
                </a:gridCol>
                <a:gridCol w="389421">
                  <a:extLst>
                    <a:ext uri="{9D8B030D-6E8A-4147-A177-3AD203B41FA5}">
                      <a16:colId xmlns:a16="http://schemas.microsoft.com/office/drawing/2014/main" val="2666417051"/>
                    </a:ext>
                  </a:extLst>
                </a:gridCol>
                <a:gridCol w="389421">
                  <a:extLst>
                    <a:ext uri="{9D8B030D-6E8A-4147-A177-3AD203B41FA5}">
                      <a16:colId xmlns:a16="http://schemas.microsoft.com/office/drawing/2014/main" val="4281907275"/>
                    </a:ext>
                  </a:extLst>
                </a:gridCol>
                <a:gridCol w="389421">
                  <a:extLst>
                    <a:ext uri="{9D8B030D-6E8A-4147-A177-3AD203B41FA5}">
                      <a16:colId xmlns:a16="http://schemas.microsoft.com/office/drawing/2014/main" val="352879548"/>
                    </a:ext>
                  </a:extLst>
                </a:gridCol>
              </a:tblGrid>
              <a:tr h="187234">
                <a:tc gridSpan="1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Paiement </a:t>
                      </a:r>
                      <a:r>
                        <a:rPr lang="fr-FR" sz="800" b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(hors provisions pour risques)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4910931"/>
                  </a:ext>
                </a:extLst>
              </a:tr>
              <a:tr h="2431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M€ courants</a:t>
                      </a:r>
                      <a:endParaRPr lang="fr-FR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2023</a:t>
                      </a:r>
                      <a:endParaRPr lang="fr-FR" sz="8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2024</a:t>
                      </a:r>
                      <a:endParaRPr lang="fr-FR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2025</a:t>
                      </a:r>
                      <a:endParaRPr lang="fr-FR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2026</a:t>
                      </a:r>
                      <a:endParaRPr lang="fr-FR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2027</a:t>
                      </a:r>
                      <a:endParaRPr lang="fr-FR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2028</a:t>
                      </a:r>
                      <a:endParaRPr lang="fr-FR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2029</a:t>
                      </a:r>
                      <a:endParaRPr lang="fr-FR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2030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Total</a:t>
                      </a:r>
                      <a:endParaRPr lang="fr-FR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2024-2030</a:t>
                      </a:r>
                      <a:endParaRPr lang="fr-FR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Ult</a:t>
                      </a: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  <a:endParaRPr lang="fr-FR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TOTAL</a:t>
                      </a:r>
                      <a:endParaRPr lang="fr-FR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6367617"/>
                  </a:ext>
                </a:extLst>
              </a:tr>
              <a:tr h="1872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Besoin (B</a:t>
                      </a:r>
                      <a:r>
                        <a:rPr lang="fr-FR" sz="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682369"/>
                  </a:ext>
                </a:extLst>
              </a:tr>
              <a:tr h="1872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Ressource</a:t>
                      </a:r>
                      <a:r>
                        <a:rPr lang="fr-FR" sz="8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prévue par le bénéficiaire (R)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8827358"/>
                  </a:ext>
                </a:extLst>
              </a:tr>
              <a:tr h="1872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Ecart </a:t>
                      </a:r>
                      <a:r>
                        <a:rPr lang="fr-FR" sz="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(R </a:t>
                      </a:r>
                      <a:r>
                        <a:rPr lang="fr-FR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– B)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5418318"/>
                  </a:ext>
                </a:extLst>
              </a:tr>
            </a:tbl>
          </a:graphicData>
        </a:graphic>
      </p:graphicFrame>
      <p:graphicFrame>
        <p:nvGraphicFramePr>
          <p:cNvPr id="27" name="Tableau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109588"/>
              </p:ext>
            </p:extLst>
          </p:nvPr>
        </p:nvGraphicFramePr>
        <p:xfrm>
          <a:off x="6128300" y="4361461"/>
          <a:ext cx="5583994" cy="981456"/>
        </p:xfrm>
        <a:graphic>
          <a:graphicData uri="http://schemas.openxmlformats.org/drawingml/2006/table">
            <a:tbl>
              <a:tblPr firstRow="1" firstCol="1" bandRow="1"/>
              <a:tblGrid>
                <a:gridCol w="1264921">
                  <a:extLst>
                    <a:ext uri="{9D8B030D-6E8A-4147-A177-3AD203B41FA5}">
                      <a16:colId xmlns:a16="http://schemas.microsoft.com/office/drawing/2014/main" val="257991139"/>
                    </a:ext>
                  </a:extLst>
                </a:gridCol>
                <a:gridCol w="392643">
                  <a:extLst>
                    <a:ext uri="{9D8B030D-6E8A-4147-A177-3AD203B41FA5}">
                      <a16:colId xmlns:a16="http://schemas.microsoft.com/office/drawing/2014/main" val="3154168469"/>
                    </a:ext>
                  </a:extLst>
                </a:gridCol>
                <a:gridCol w="392643">
                  <a:extLst>
                    <a:ext uri="{9D8B030D-6E8A-4147-A177-3AD203B41FA5}">
                      <a16:colId xmlns:a16="http://schemas.microsoft.com/office/drawing/2014/main" val="3038016727"/>
                    </a:ext>
                  </a:extLst>
                </a:gridCol>
                <a:gridCol w="392643">
                  <a:extLst>
                    <a:ext uri="{9D8B030D-6E8A-4147-A177-3AD203B41FA5}">
                      <a16:colId xmlns:a16="http://schemas.microsoft.com/office/drawing/2014/main" val="1475395952"/>
                    </a:ext>
                  </a:extLst>
                </a:gridCol>
                <a:gridCol w="392643">
                  <a:extLst>
                    <a:ext uri="{9D8B030D-6E8A-4147-A177-3AD203B41FA5}">
                      <a16:colId xmlns:a16="http://schemas.microsoft.com/office/drawing/2014/main" val="1825687056"/>
                    </a:ext>
                  </a:extLst>
                </a:gridCol>
                <a:gridCol w="392643">
                  <a:extLst>
                    <a:ext uri="{9D8B030D-6E8A-4147-A177-3AD203B41FA5}">
                      <a16:colId xmlns:a16="http://schemas.microsoft.com/office/drawing/2014/main" val="3460011085"/>
                    </a:ext>
                  </a:extLst>
                </a:gridCol>
                <a:gridCol w="392643">
                  <a:extLst>
                    <a:ext uri="{9D8B030D-6E8A-4147-A177-3AD203B41FA5}">
                      <a16:colId xmlns:a16="http://schemas.microsoft.com/office/drawing/2014/main" val="580429287"/>
                    </a:ext>
                  </a:extLst>
                </a:gridCol>
                <a:gridCol w="392643">
                  <a:extLst>
                    <a:ext uri="{9D8B030D-6E8A-4147-A177-3AD203B41FA5}">
                      <a16:colId xmlns:a16="http://schemas.microsoft.com/office/drawing/2014/main" val="1945543164"/>
                    </a:ext>
                  </a:extLst>
                </a:gridCol>
                <a:gridCol w="392643">
                  <a:extLst>
                    <a:ext uri="{9D8B030D-6E8A-4147-A177-3AD203B41FA5}">
                      <a16:colId xmlns:a16="http://schemas.microsoft.com/office/drawing/2014/main" val="2380230461"/>
                    </a:ext>
                  </a:extLst>
                </a:gridCol>
                <a:gridCol w="392643">
                  <a:extLst>
                    <a:ext uri="{9D8B030D-6E8A-4147-A177-3AD203B41FA5}">
                      <a16:colId xmlns:a16="http://schemas.microsoft.com/office/drawing/2014/main" val="3323941554"/>
                    </a:ext>
                  </a:extLst>
                </a:gridCol>
                <a:gridCol w="392643">
                  <a:extLst>
                    <a:ext uri="{9D8B030D-6E8A-4147-A177-3AD203B41FA5}">
                      <a16:colId xmlns:a16="http://schemas.microsoft.com/office/drawing/2014/main" val="2463027520"/>
                    </a:ext>
                  </a:extLst>
                </a:gridCol>
                <a:gridCol w="392643">
                  <a:extLst>
                    <a:ext uri="{9D8B030D-6E8A-4147-A177-3AD203B41FA5}">
                      <a16:colId xmlns:a16="http://schemas.microsoft.com/office/drawing/2014/main" val="69628743"/>
                    </a:ext>
                  </a:extLst>
                </a:gridCol>
              </a:tblGrid>
              <a:tr h="252988">
                <a:tc gridSpan="1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Echéanciers prévisionnels des provisions pour risques </a:t>
                      </a:r>
                      <a:r>
                        <a:rPr lang="fr-FR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(engagements et </a:t>
                      </a:r>
                      <a:r>
                        <a:rPr lang="fr-FR" sz="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paiements</a:t>
                      </a:r>
                      <a:r>
                        <a:rPr lang="fr-FR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) 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(information à l’attention des </a:t>
                      </a:r>
                      <a:r>
                        <a:rPr lang="fr-FR" sz="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RBOP ou du </a:t>
                      </a:r>
                      <a:r>
                        <a:rPr lang="fr-FR" sz="80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DPi</a:t>
                      </a:r>
                      <a:r>
                        <a:rPr lang="fr-FR" sz="8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pour les opérations incluses dans le périmètre d’un PI</a:t>
                      </a:r>
                      <a:r>
                        <a:rPr lang="fr-FR" sz="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6007964"/>
                  </a:ext>
                </a:extLst>
              </a:tr>
              <a:tr h="3832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M€ courants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2023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2024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2025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2026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2027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2028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2029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2030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Total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2024-2030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Ult</a:t>
                      </a: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TOTAL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4527703"/>
                  </a:ext>
                </a:extLst>
              </a:tr>
              <a:tr h="1307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Engagements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3329328"/>
                  </a:ext>
                </a:extLst>
              </a:tr>
              <a:tr h="1307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Paiements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15457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9228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oneTexte 9"/>
          <p:cNvSpPr txBox="1"/>
          <p:nvPr/>
        </p:nvSpPr>
        <p:spPr>
          <a:xfrm>
            <a:off x="366820" y="1056631"/>
            <a:ext cx="11434063" cy="533869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algn="just"/>
            <a:endParaRPr lang="fr-FR" sz="800" b="1" i="1" dirty="0" smtClean="0">
              <a:solidFill>
                <a:schemeClr val="accent2"/>
              </a:solidFill>
              <a:latin typeface="Marianne" panose="02000000000000000000" pitchFamily="50" charset="0"/>
            </a:endParaRPr>
          </a:p>
          <a:p>
            <a:pPr algn="just"/>
            <a:endParaRPr lang="fr-FR" sz="800" b="1" i="1" dirty="0">
              <a:solidFill>
                <a:schemeClr val="accent2"/>
              </a:solidFill>
              <a:latin typeface="Marianne" panose="02000000000000000000" pitchFamily="50" charset="0"/>
            </a:endParaRPr>
          </a:p>
          <a:p>
            <a:pPr algn="just"/>
            <a:endParaRPr lang="fr-FR" sz="1200" b="1" i="1" dirty="0" smtClean="0">
              <a:solidFill>
                <a:schemeClr val="accent2"/>
              </a:solidFill>
              <a:latin typeface="Marianne" panose="02000000000000000000" pitchFamily="50" charset="0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522880" y="862926"/>
            <a:ext cx="1617526" cy="292388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>
            <a:defPPr>
              <a:defRPr lang="fr-FR"/>
            </a:defPPr>
            <a:lvl1pPr>
              <a:defRPr sz="1600" b="1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defRPr>
            </a:lvl1pPr>
          </a:lstStyle>
          <a:p>
            <a:r>
              <a:rPr lang="fr-FR" dirty="0" smtClean="0"/>
              <a:t>Synthèse</a:t>
            </a:r>
            <a:endParaRPr lang="fr-FR" dirty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4294967295"/>
          </p:nvPr>
        </p:nvSpPr>
        <p:spPr>
          <a:xfrm>
            <a:off x="6833151" y="6442832"/>
            <a:ext cx="3012317" cy="365125"/>
          </a:xfrm>
        </p:spPr>
        <p:txBody>
          <a:bodyPr/>
          <a:lstStyle/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17</a:t>
            </a:fld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455718" y="5282804"/>
            <a:ext cx="108973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fr-FR" i="1" dirty="0" smtClean="0">
                <a:ln w="0"/>
                <a:solidFill>
                  <a:schemeClr val="accent2">
                    <a:lumMod val="75000"/>
                  </a:schemeClr>
                </a:solidFill>
              </a:rPr>
              <a:t>Rappeler le scenario préférentiel proposé par le SID . </a:t>
            </a:r>
            <a:endParaRPr lang="fr-FR" i="1" dirty="0">
              <a:ln w="0"/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6190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Conclusion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</p:spTree>
    <p:extLst>
      <p:ext uri="{BB962C8B-B14F-4D97-AF65-F5344CB8AC3E}">
        <p14:creationId xmlns:p14="http://schemas.microsoft.com/office/powerpoint/2010/main" val="775559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/>
          <p:cNvSpPr>
            <a:spLocks noGrp="1"/>
          </p:cNvSpPr>
          <p:nvPr>
            <p:ph type="ftr" sz="quarter" idx="4294967295"/>
          </p:nvPr>
        </p:nvSpPr>
        <p:spPr>
          <a:xfrm>
            <a:off x="6833151" y="6442832"/>
            <a:ext cx="3012317" cy="365125"/>
          </a:xfrm>
        </p:spPr>
        <p:txBody>
          <a:bodyPr/>
          <a:lstStyle/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18</a:t>
            </a:fld>
            <a:endParaRPr lang="fr-FR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6190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Conclusion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378968" y="1400069"/>
            <a:ext cx="11434063" cy="144473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algn="just"/>
            <a:endParaRPr lang="fr-FR" sz="800" b="1" i="1" dirty="0" smtClean="0">
              <a:solidFill>
                <a:schemeClr val="accent2"/>
              </a:solidFill>
              <a:latin typeface="Marianne" panose="02000000000000000000" pitchFamily="50" charset="0"/>
            </a:endParaRPr>
          </a:p>
          <a:p>
            <a:pPr algn="just"/>
            <a:endParaRPr lang="fr-FR" sz="800" b="1" i="1" dirty="0">
              <a:solidFill>
                <a:schemeClr val="accent2"/>
              </a:solidFill>
              <a:latin typeface="Marianne" panose="02000000000000000000" pitchFamily="50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502306" y="1198759"/>
            <a:ext cx="3744574" cy="292388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>
            <a:defPPr>
              <a:defRPr lang="fr-FR"/>
            </a:defPPr>
            <a:lvl1pPr>
              <a:defRPr sz="1600" b="1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defRPr>
            </a:lvl1pPr>
          </a:lstStyle>
          <a:p>
            <a:r>
              <a:rPr lang="fr-FR" dirty="0" smtClean="0"/>
              <a:t>Rappel des décisions attendues</a:t>
            </a:r>
            <a:endParaRPr lang="fr-FR" dirty="0"/>
          </a:p>
        </p:txBody>
      </p:sp>
      <p:sp>
        <p:nvSpPr>
          <p:cNvPr id="9" name="Rectangle 8"/>
          <p:cNvSpPr/>
          <p:nvPr/>
        </p:nvSpPr>
        <p:spPr>
          <a:xfrm>
            <a:off x="502306" y="1692456"/>
            <a:ext cx="111105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fr-FR" b="1" dirty="0">
                <a:solidFill>
                  <a:schemeClr val="accent2">
                    <a:lumMod val="75000"/>
                  </a:schemeClr>
                </a:solidFill>
                <a:latin typeface="Marianne" panose="02000000000000000000" pitchFamily="50" charset="0"/>
              </a:rPr>
              <a:t>Approuver  le contenu de </a:t>
            </a:r>
            <a:r>
              <a:rPr lang="fr-FR" b="1" dirty="0" smtClean="0">
                <a:solidFill>
                  <a:schemeClr val="accent2">
                    <a:lumMod val="75000"/>
                  </a:schemeClr>
                </a:solidFill>
                <a:latin typeface="Marianne" panose="02000000000000000000" pitchFamily="50" charset="0"/>
              </a:rPr>
              <a:t> xxx </a:t>
            </a:r>
            <a:endParaRPr lang="fr-FR" b="1" dirty="0">
              <a:solidFill>
                <a:schemeClr val="accent2">
                  <a:lumMod val="75000"/>
                </a:schemeClr>
              </a:solidFill>
              <a:latin typeface="Marianne" panose="02000000000000000000" pitchFamily="50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endParaRPr lang="fr-FR" dirty="0">
              <a:solidFill>
                <a:schemeClr val="accent2">
                  <a:lumMod val="75000"/>
                </a:schemeClr>
              </a:solidFill>
              <a:latin typeface="Marianne" panose="02000000000000000000" pitchFamily="50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fr-FR" b="1" dirty="0">
                <a:solidFill>
                  <a:schemeClr val="accent2">
                    <a:lumMod val="75000"/>
                  </a:schemeClr>
                </a:solidFill>
                <a:latin typeface="Marianne" panose="02000000000000000000" pitchFamily="50" charset="0"/>
              </a:rPr>
              <a:t>Valider la transmission de </a:t>
            </a:r>
            <a:r>
              <a:rPr lang="fr-FR" b="1" dirty="0" err="1" smtClean="0">
                <a:solidFill>
                  <a:schemeClr val="accent2">
                    <a:lumMod val="75000"/>
                  </a:schemeClr>
                </a:solidFill>
                <a:latin typeface="Marianne" panose="02000000000000000000" pitchFamily="50" charset="0"/>
              </a:rPr>
              <a:t>xxxx</a:t>
            </a:r>
            <a:r>
              <a:rPr lang="fr-FR" b="1" dirty="0" smtClean="0">
                <a:solidFill>
                  <a:schemeClr val="accent2">
                    <a:lumMod val="75000"/>
                  </a:schemeClr>
                </a:solidFill>
                <a:latin typeface="Marianne" panose="02000000000000000000" pitchFamily="50" charset="0"/>
              </a:rPr>
              <a:t> au  </a:t>
            </a:r>
            <a:r>
              <a:rPr lang="fr-FR" b="1" dirty="0">
                <a:solidFill>
                  <a:schemeClr val="accent2">
                    <a:lumMod val="75000"/>
                  </a:schemeClr>
                </a:solidFill>
                <a:latin typeface="Marianne" panose="02000000000000000000" pitchFamily="50" charset="0"/>
              </a:rPr>
              <a:t>bénéficiaire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366820" y="3219792"/>
            <a:ext cx="11434063" cy="281524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algn="just"/>
            <a:endParaRPr lang="fr-FR" sz="800" b="1" i="1" dirty="0" smtClean="0">
              <a:solidFill>
                <a:schemeClr val="accent2"/>
              </a:solidFill>
              <a:latin typeface="Marianne" panose="02000000000000000000" pitchFamily="50" charset="0"/>
            </a:endParaRPr>
          </a:p>
          <a:p>
            <a:pPr algn="just"/>
            <a:endParaRPr lang="fr-FR" sz="800" b="1" i="1" dirty="0">
              <a:solidFill>
                <a:schemeClr val="accent2"/>
              </a:solidFill>
              <a:latin typeface="Marianne" panose="02000000000000000000" pitchFamily="50" charset="0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502306" y="3046110"/>
            <a:ext cx="7068882" cy="292388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>
            <a:defPPr>
              <a:defRPr lang="fr-FR"/>
            </a:defPPr>
            <a:lvl1pPr>
              <a:defRPr sz="1600" b="1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defRPr>
            </a:lvl1pPr>
          </a:lstStyle>
          <a:p>
            <a:r>
              <a:rPr lang="fr-FR" dirty="0" smtClean="0"/>
              <a:t>Décisions du CEPI-C </a:t>
            </a:r>
            <a:endParaRPr lang="fr-FR" dirty="0"/>
          </a:p>
        </p:txBody>
      </p:sp>
      <p:sp>
        <p:nvSpPr>
          <p:cNvPr id="12" name="Rectangle 11"/>
          <p:cNvSpPr/>
          <p:nvPr/>
        </p:nvSpPr>
        <p:spPr>
          <a:xfrm>
            <a:off x="502306" y="3480906"/>
            <a:ext cx="111105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fr-FR" i="1" dirty="0" smtClean="0">
                <a:solidFill>
                  <a:schemeClr val="accent2">
                    <a:lumMod val="75000"/>
                  </a:schemeClr>
                </a:solidFill>
                <a:latin typeface="Marianne" panose="02000000000000000000" pitchFamily="50" charset="0"/>
              </a:rPr>
              <a:t>:</a:t>
            </a:r>
          </a:p>
        </p:txBody>
      </p:sp>
      <p:sp>
        <p:nvSpPr>
          <p:cNvPr id="13" name="Flèche droite 12"/>
          <p:cNvSpPr/>
          <p:nvPr/>
        </p:nvSpPr>
        <p:spPr>
          <a:xfrm>
            <a:off x="2374593" y="5359715"/>
            <a:ext cx="723900" cy="501015"/>
          </a:xfrm>
          <a:prstGeom prst="rightArrow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924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6190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Sommaire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193526" y="1365356"/>
            <a:ext cx="11751732" cy="443299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endParaRPr lang="fr-FR" dirty="0" smtClean="0"/>
          </a:p>
          <a:p>
            <a:endParaRPr lang="fr-FR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>
                <a:latin typeface="Marianne" panose="02000000000000000000" pitchFamily="50" charset="0"/>
              </a:rPr>
              <a:t>Objectifs du CEPI-C / Références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>
                <a:latin typeface="Marianne" panose="02000000000000000000" pitchFamily="50" charset="0"/>
              </a:rPr>
              <a:t>Avancement /Planning directeur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 smtClean="0">
                <a:latin typeface="Marianne" panose="02000000000000000000" pitchFamily="50" charset="0"/>
              </a:rPr>
              <a:t>Périmètre </a:t>
            </a:r>
            <a:r>
              <a:rPr lang="fr-FR" dirty="0">
                <a:latin typeface="Marianne" panose="02000000000000000000" pitchFamily="50" charset="0"/>
              </a:rPr>
              <a:t>et besoins de l’opération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>
                <a:latin typeface="Marianne" panose="02000000000000000000" pitchFamily="50" charset="0"/>
              </a:rPr>
              <a:t>Evolutions de l’opération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>
                <a:latin typeface="Marianne" panose="02000000000000000000" pitchFamily="50" charset="0"/>
              </a:rPr>
              <a:t>Vue d’ensemble des Investissements </a:t>
            </a:r>
            <a:endParaRPr lang="fr-FR" dirty="0" smtClean="0">
              <a:latin typeface="Marianne" panose="02000000000000000000" pitchFamily="50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 smtClean="0">
                <a:latin typeface="Marianne" panose="02000000000000000000" pitchFamily="50" charset="0"/>
              </a:rPr>
              <a:t>Réponse Infrastructure</a:t>
            </a:r>
            <a:endParaRPr lang="fr-FR" dirty="0">
              <a:latin typeface="Marianne" panose="02000000000000000000" pitchFamily="50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>
                <a:latin typeface="Marianne" panose="02000000000000000000" pitchFamily="50" charset="0"/>
              </a:rPr>
              <a:t>Analyse </a:t>
            </a:r>
            <a:r>
              <a:rPr lang="fr-FR" dirty="0" smtClean="0">
                <a:latin typeface="Marianne" panose="02000000000000000000" pitchFamily="50" charset="0"/>
              </a:rPr>
              <a:t>fonctionnelle/Analyse de la Valeur </a:t>
            </a:r>
            <a:r>
              <a:rPr lang="fr-FR" dirty="0">
                <a:latin typeface="Marianne" panose="02000000000000000000" pitchFamily="50" charset="0"/>
              </a:rPr>
              <a:t>(</a:t>
            </a:r>
            <a:r>
              <a:rPr lang="fr-FR" dirty="0" smtClean="0">
                <a:latin typeface="Marianne" panose="02000000000000000000" pitchFamily="50" charset="0"/>
              </a:rPr>
              <a:t>AFAV) </a:t>
            </a:r>
            <a:endParaRPr lang="fr-FR" dirty="0">
              <a:latin typeface="Marianne" panose="02000000000000000000" pitchFamily="50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>
                <a:latin typeface="Marianne" panose="02000000000000000000" pitchFamily="50" charset="0"/>
              </a:rPr>
              <a:t>Analyse Environnementale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>
                <a:latin typeface="Marianne" panose="02000000000000000000" pitchFamily="50" charset="0"/>
              </a:rPr>
              <a:t>Maîtrise des coûts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>
                <a:latin typeface="Marianne" panose="02000000000000000000" pitchFamily="50" charset="0"/>
              </a:rPr>
              <a:t>Maîtrise des délais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>
                <a:latin typeface="Marianne" panose="02000000000000000000" pitchFamily="50" charset="0"/>
              </a:rPr>
              <a:t>Maîtrise des risques 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>
                <a:latin typeface="Marianne" panose="02000000000000000000" pitchFamily="50" charset="0"/>
              </a:rPr>
              <a:t>Soutenabilité financière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>
                <a:latin typeface="Marianne" panose="02000000000000000000" pitchFamily="50" charset="0"/>
              </a:rPr>
              <a:t>Conclusion</a:t>
            </a:r>
          </a:p>
          <a:p>
            <a:r>
              <a:rPr lang="fr-FR" dirty="0">
                <a:latin typeface="Marianne" panose="02000000000000000000" pitchFamily="50" charset="0"/>
              </a:rPr>
              <a:t> </a:t>
            </a:r>
          </a:p>
          <a:p>
            <a:endParaRPr lang="fr-FR" sz="1600" dirty="0">
              <a:latin typeface="Marianne" panose="02000000000000000000" pitchFamily="50" charset="0"/>
            </a:endParaRPr>
          </a:p>
          <a:p>
            <a:endParaRPr lang="fr-FR" sz="1600" dirty="0" smtClean="0">
              <a:latin typeface="Marianne" panose="02000000000000000000" pitchFamily="50" charset="0"/>
            </a:endParaRPr>
          </a:p>
          <a:p>
            <a:endParaRPr lang="fr-FR" sz="1600" dirty="0" smtClean="0">
              <a:latin typeface="Marianne" panose="02000000000000000000" pitchFamily="50" charset="0"/>
            </a:endParaRPr>
          </a:p>
          <a:p>
            <a:endParaRPr lang="fr-FR" sz="1600" dirty="0" smtClean="0">
              <a:latin typeface="Marianne" panose="02000000000000000000" pitchFamily="50" charset="0"/>
            </a:endParaRPr>
          </a:p>
          <a:p>
            <a:endParaRPr lang="fr-FR" sz="1600" dirty="0" smtClean="0">
              <a:latin typeface="Marianne" panose="02000000000000000000" pitchFamily="50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844910" y="1188385"/>
            <a:ext cx="2588951" cy="353943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sz="2000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Sommaire</a:t>
            </a:r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 </a:t>
            </a:r>
            <a:endParaRPr lang="fr-FR" sz="1800" b="1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294967295"/>
          </p:nvPr>
        </p:nvSpPr>
        <p:spPr>
          <a:xfrm>
            <a:off x="6833151" y="6442832"/>
            <a:ext cx="3012317" cy="365125"/>
          </a:xfrm>
        </p:spPr>
        <p:txBody>
          <a:bodyPr/>
          <a:lstStyle/>
          <a:p>
            <a:r>
              <a:rPr lang="fr-FR" i="1" smtClean="0"/>
              <a:t>CEPI-C_ppt_modèleV6</a:t>
            </a:r>
            <a:endParaRPr lang="fr-FR" i="1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4893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6190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Objectifs  du CEPI-C et Références 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320539" y="1059945"/>
            <a:ext cx="11751732" cy="100025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endParaRPr lang="fr-FR" dirty="0" smtClean="0"/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fr-FR" sz="1200" b="1" dirty="0" smtClean="0">
                <a:latin typeface="Marianne" panose="02000000000000000000" pitchFamily="50" charset="0"/>
              </a:rPr>
              <a:t>Approuver </a:t>
            </a:r>
            <a:r>
              <a:rPr lang="fr-FR" sz="1200" i="1" dirty="0">
                <a:ln w="0"/>
                <a:solidFill>
                  <a:schemeClr val="accent2"/>
                </a:solidFill>
              </a:rPr>
              <a:t>ex : le contenu du programme de l’opération</a:t>
            </a:r>
            <a:endParaRPr lang="fr-FR" sz="1200" b="1" dirty="0">
              <a:solidFill>
                <a:schemeClr val="accent2"/>
              </a:solidFill>
              <a:latin typeface="Marianne" panose="02000000000000000000" pitchFamily="50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endParaRPr lang="fr-FR" sz="1200" dirty="0">
              <a:latin typeface="Marianne" panose="02000000000000000000" pitchFamily="50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fr-FR" sz="1200" b="1" dirty="0">
                <a:latin typeface="Marianne" panose="02000000000000000000" pitchFamily="50" charset="0"/>
              </a:rPr>
              <a:t>Valider la transmission </a:t>
            </a:r>
            <a:r>
              <a:rPr lang="fr-FR" sz="1200" b="1" dirty="0" smtClean="0">
                <a:latin typeface="Marianne" panose="02000000000000000000" pitchFamily="50" charset="0"/>
              </a:rPr>
              <a:t>de </a:t>
            </a:r>
            <a:r>
              <a:rPr lang="fr-FR" sz="1200" i="1" dirty="0" smtClean="0">
                <a:ln w="0"/>
                <a:solidFill>
                  <a:schemeClr val="accent2"/>
                </a:solidFill>
              </a:rPr>
              <a:t>ex </a:t>
            </a:r>
            <a:r>
              <a:rPr lang="fr-FR" sz="1200" i="1" dirty="0">
                <a:ln w="0"/>
                <a:solidFill>
                  <a:schemeClr val="accent2"/>
                </a:solidFill>
              </a:rPr>
              <a:t>: </a:t>
            </a:r>
            <a:r>
              <a:rPr lang="fr-FR" sz="1200" i="1" dirty="0" smtClean="0">
                <a:ln w="0"/>
                <a:solidFill>
                  <a:schemeClr val="accent2"/>
                </a:solidFill>
              </a:rPr>
              <a:t>programme </a:t>
            </a:r>
            <a:r>
              <a:rPr lang="fr-FR" sz="1200" i="1" dirty="0">
                <a:ln w="0"/>
                <a:solidFill>
                  <a:schemeClr val="accent2"/>
                </a:solidFill>
              </a:rPr>
              <a:t>de l’opération</a:t>
            </a:r>
            <a:r>
              <a:rPr lang="fr-FR" sz="1200" b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 </a:t>
            </a:r>
            <a:r>
              <a:rPr lang="fr-FR" sz="1200" b="1" dirty="0" smtClean="0">
                <a:latin typeface="Marianne" panose="02000000000000000000" pitchFamily="50" charset="0"/>
              </a:rPr>
              <a:t>aux </a:t>
            </a:r>
            <a:r>
              <a:rPr lang="fr-FR" sz="1200" b="1" dirty="0">
                <a:latin typeface="Marianne" panose="02000000000000000000" pitchFamily="50" charset="0"/>
              </a:rPr>
              <a:t>représentants du bénéficiaire pour suite à donner </a:t>
            </a:r>
            <a:r>
              <a:rPr lang="fr-FR" sz="1200" i="1" dirty="0">
                <a:ln w="0"/>
                <a:solidFill>
                  <a:schemeClr val="accent2">
                    <a:lumMod val="75000"/>
                  </a:schemeClr>
                </a:solidFill>
              </a:rPr>
              <a:t>(</a:t>
            </a:r>
            <a:r>
              <a:rPr lang="fr-FR" sz="1200" i="1" dirty="0" smtClean="0">
                <a:ln w="0"/>
                <a:solidFill>
                  <a:schemeClr val="accent2">
                    <a:lumMod val="75000"/>
                  </a:schemeClr>
                </a:solidFill>
              </a:rPr>
              <a:t>stade/jalon ex : RP ).</a:t>
            </a:r>
            <a:endParaRPr lang="fr-FR" sz="1200" i="1" dirty="0">
              <a:ln w="0"/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575505" y="898362"/>
            <a:ext cx="2588951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Décisions proposées</a:t>
            </a:r>
            <a:endParaRPr lang="fr-FR" sz="1800" b="1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13" name="Rectangle 12"/>
          <p:cNvSpPr/>
          <p:nvPr/>
        </p:nvSpPr>
        <p:spPr>
          <a:xfrm>
            <a:off x="310531" y="5143500"/>
            <a:ext cx="11607842" cy="40524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320538" y="2652666"/>
            <a:ext cx="11751733" cy="370374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marL="285750" indent="-285750" algn="just">
              <a:buFont typeface="Wingdings" panose="05000000000000000000" pitchFamily="2" charset="2"/>
              <a:buChar char="q"/>
            </a:pPr>
            <a:endParaRPr lang="fr-FR" dirty="0" smtClean="0">
              <a:latin typeface="Marianne" panose="02000000000000000000" pitchFamily="50" charset="0"/>
            </a:endParaRPr>
          </a:p>
          <a:p>
            <a:pPr marL="271463" indent="-271463" algn="just">
              <a:buFont typeface="Wingdings" panose="05000000000000000000" pitchFamily="2" charset="2"/>
              <a:buChar char="q"/>
            </a:pPr>
            <a:endParaRPr lang="fr-FR" sz="1200" b="1" dirty="0">
              <a:solidFill>
                <a:schemeClr val="accent2"/>
              </a:solidFill>
              <a:latin typeface="Marianne" panose="02000000000000000000" pitchFamily="50" charset="0"/>
            </a:endParaRPr>
          </a:p>
          <a:p>
            <a:pPr marL="271463" indent="-271463" algn="just">
              <a:buFont typeface="Wingdings" panose="05000000000000000000" pitchFamily="2" charset="2"/>
              <a:buChar char="q"/>
            </a:pPr>
            <a:endParaRPr lang="fr-FR" sz="1200" b="1" dirty="0" smtClean="0">
              <a:solidFill>
                <a:schemeClr val="accent2"/>
              </a:solidFill>
              <a:latin typeface="Marianne" panose="02000000000000000000" pitchFamily="50" charset="0"/>
            </a:endParaRPr>
          </a:p>
          <a:p>
            <a:pPr marL="271463" indent="-271463" algn="just">
              <a:buFont typeface="Wingdings" panose="05000000000000000000" pitchFamily="2" charset="2"/>
              <a:buChar char="q"/>
            </a:pPr>
            <a:r>
              <a:rPr lang="fr-FR" sz="1200" b="1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XX/20XX : date clé et objet  + référence : ex </a:t>
            </a:r>
            <a:r>
              <a:rPr lang="fr-FR" sz="1200" b="1" i="1" dirty="0" smtClean="0">
                <a:ln w="0"/>
                <a:solidFill>
                  <a:schemeClr val="accent2"/>
                </a:solidFill>
              </a:rPr>
              <a:t>expression </a:t>
            </a:r>
            <a:r>
              <a:rPr lang="fr-FR" sz="1200" b="1" i="1" dirty="0">
                <a:ln w="0"/>
                <a:solidFill>
                  <a:schemeClr val="accent2"/>
                </a:solidFill>
              </a:rPr>
              <a:t>initiale des besoins </a:t>
            </a:r>
            <a:r>
              <a:rPr lang="fr-FR" sz="12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par XXXX N° </a:t>
            </a:r>
            <a:r>
              <a:rPr lang="fr-FR" sz="1200" i="1" dirty="0" err="1" smtClean="0">
                <a:solidFill>
                  <a:schemeClr val="accent2"/>
                </a:solidFill>
                <a:latin typeface="Marianne" panose="02000000000000000000" pitchFamily="50" charset="0"/>
              </a:rPr>
              <a:t>xxxx</a:t>
            </a:r>
            <a:r>
              <a:rPr lang="fr-FR" sz="12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/date .</a:t>
            </a:r>
            <a:endParaRPr lang="fr-FR" sz="1200" i="1" dirty="0">
              <a:solidFill>
                <a:schemeClr val="accent2"/>
              </a:solidFill>
              <a:latin typeface="Marianne" panose="02000000000000000000" pitchFamily="50" charset="0"/>
            </a:endParaRPr>
          </a:p>
          <a:p>
            <a:pPr algn="just"/>
            <a:r>
              <a:rPr lang="fr-FR" sz="1200" i="1" dirty="0">
                <a:solidFill>
                  <a:schemeClr val="accent2"/>
                </a:solidFill>
                <a:latin typeface="Marianne" panose="02000000000000000000" pitchFamily="50" charset="0"/>
              </a:rPr>
              <a:t>      Montant initial estimé par le SID : </a:t>
            </a:r>
            <a:r>
              <a:rPr lang="fr-FR" sz="12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xx</a:t>
            </a:r>
            <a:r>
              <a:rPr lang="fr-FR" sz="1200" b="1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 </a:t>
            </a:r>
            <a:r>
              <a:rPr lang="fr-FR" sz="1200" b="1" i="1" dirty="0">
                <a:solidFill>
                  <a:schemeClr val="accent2"/>
                </a:solidFill>
                <a:latin typeface="Marianne" panose="02000000000000000000" pitchFamily="50" charset="0"/>
              </a:rPr>
              <a:t>M€</a:t>
            </a:r>
            <a:r>
              <a:rPr lang="fr-FR" sz="1200" b="1" i="1" baseline="-25000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CF20xx  </a:t>
            </a:r>
            <a:r>
              <a:rPr lang="fr-FR" sz="12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(non </a:t>
            </a:r>
            <a:r>
              <a:rPr lang="fr-FR" sz="1200" i="1" dirty="0">
                <a:solidFill>
                  <a:schemeClr val="accent2"/>
                </a:solidFill>
                <a:latin typeface="Marianne" panose="02000000000000000000" pitchFamily="50" charset="0"/>
              </a:rPr>
              <a:t>pris en compte : </a:t>
            </a:r>
            <a:r>
              <a:rPr lang="fr-FR" sz="1200" i="1" dirty="0" err="1" smtClean="0">
                <a:solidFill>
                  <a:schemeClr val="accent2"/>
                </a:solidFill>
                <a:latin typeface="Marianne" panose="02000000000000000000" pitchFamily="50" charset="0"/>
              </a:rPr>
              <a:t>xxxxxx</a:t>
            </a:r>
            <a:r>
              <a:rPr lang="fr-FR" sz="12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, </a:t>
            </a:r>
            <a:r>
              <a:rPr lang="fr-FR" sz="1200" i="1" dirty="0">
                <a:solidFill>
                  <a:schemeClr val="accent2"/>
                </a:solidFill>
                <a:latin typeface="Marianne" panose="02000000000000000000" pitchFamily="50" charset="0"/>
              </a:rPr>
              <a:t>…)</a:t>
            </a:r>
          </a:p>
          <a:p>
            <a:pPr marL="271463" indent="-271463" algn="just">
              <a:buFont typeface="Wingdings" panose="05000000000000000000" pitchFamily="2" charset="2"/>
              <a:buChar char="q"/>
            </a:pPr>
            <a:endParaRPr lang="fr-FR" sz="1200" i="1" dirty="0" smtClean="0">
              <a:ln w="0"/>
              <a:solidFill>
                <a:schemeClr val="accent2"/>
              </a:solidFill>
            </a:endParaRPr>
          </a:p>
          <a:p>
            <a:pPr marL="271463" indent="-271463" algn="just">
              <a:buFont typeface="Wingdings" panose="05000000000000000000" pitchFamily="2" charset="2"/>
              <a:buChar char="q"/>
            </a:pPr>
            <a:endParaRPr lang="fr-FR" sz="1200" i="1" dirty="0">
              <a:ln w="0"/>
              <a:solidFill>
                <a:schemeClr val="accent2"/>
              </a:solidFill>
            </a:endParaRPr>
          </a:p>
          <a:p>
            <a:pPr marL="271463" indent="-271463" algn="just"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fr-FR" sz="1200" b="1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XX/20XX </a:t>
            </a:r>
            <a:r>
              <a:rPr lang="fr-FR" sz="1200" b="1" i="1" dirty="0">
                <a:solidFill>
                  <a:schemeClr val="accent2"/>
                </a:solidFill>
                <a:latin typeface="Marianne" panose="02000000000000000000" pitchFamily="50" charset="0"/>
              </a:rPr>
              <a:t>: date clé et objet  + référence : ex </a:t>
            </a:r>
            <a:r>
              <a:rPr lang="fr-FR" sz="1200" b="1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étude </a:t>
            </a:r>
            <a:r>
              <a:rPr lang="fr-FR" sz="1200" b="1" i="1" dirty="0">
                <a:solidFill>
                  <a:schemeClr val="accent2"/>
                </a:solidFill>
                <a:latin typeface="Marianne" panose="02000000000000000000" pitchFamily="50" charset="0"/>
              </a:rPr>
              <a:t>initiale de </a:t>
            </a:r>
            <a:r>
              <a:rPr lang="fr-FR" sz="1200" b="1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faisabilité/ programme</a:t>
            </a:r>
            <a:r>
              <a:rPr lang="fr-FR" sz="12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, </a:t>
            </a:r>
            <a:r>
              <a:rPr lang="fr-FR" sz="1200" i="1" dirty="0">
                <a:solidFill>
                  <a:schemeClr val="accent2"/>
                </a:solidFill>
                <a:latin typeface="Marianne" panose="02000000000000000000" pitchFamily="50" charset="0"/>
              </a:rPr>
              <a:t>validé par </a:t>
            </a:r>
            <a:r>
              <a:rPr lang="fr-FR" sz="12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NEMO  de XXX </a:t>
            </a:r>
            <a:r>
              <a:rPr lang="fr-FR" sz="1200" i="1" dirty="0" err="1" smtClean="0">
                <a:solidFill>
                  <a:schemeClr val="accent2"/>
                </a:solidFill>
                <a:latin typeface="Marianne" panose="02000000000000000000" pitchFamily="50" charset="0"/>
              </a:rPr>
              <a:t>n°XXXX</a:t>
            </a:r>
            <a:r>
              <a:rPr lang="fr-FR" sz="12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/XXX </a:t>
            </a:r>
            <a:r>
              <a:rPr lang="fr-FR" sz="1200" i="1" dirty="0">
                <a:solidFill>
                  <a:schemeClr val="accent2"/>
                </a:solidFill>
                <a:latin typeface="Marianne" panose="02000000000000000000" pitchFamily="50" charset="0"/>
              </a:rPr>
              <a:t>du </a:t>
            </a:r>
            <a:r>
              <a:rPr lang="fr-FR" sz="12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XX/XX/20XX</a:t>
            </a:r>
            <a:endParaRPr lang="fr-FR" sz="1200" i="1" dirty="0">
              <a:solidFill>
                <a:schemeClr val="accent2"/>
              </a:solidFill>
              <a:latin typeface="Marianne" panose="02000000000000000000" pitchFamily="50" charset="0"/>
            </a:endParaRPr>
          </a:p>
          <a:p>
            <a:pPr marL="177800" lvl="1"/>
            <a:endParaRPr lang="fr-FR" sz="1200" i="1" dirty="0" smtClean="0">
              <a:solidFill>
                <a:schemeClr val="accent2"/>
              </a:solidFill>
              <a:latin typeface="Marianne" panose="02000000000000000000" pitchFamily="50" charset="0"/>
            </a:endParaRPr>
          </a:p>
          <a:p>
            <a:pPr marL="177800" lvl="1"/>
            <a:r>
              <a:rPr lang="fr-FR" sz="1200" i="1" dirty="0">
                <a:solidFill>
                  <a:schemeClr val="accent2"/>
                </a:solidFill>
                <a:latin typeface="Marianne" panose="02000000000000000000" pitchFamily="50" charset="0"/>
              </a:rPr>
              <a:t>	</a:t>
            </a:r>
            <a:r>
              <a:rPr lang="fr-FR" sz="1200" i="1" u="dotted" dirty="0">
                <a:solidFill>
                  <a:schemeClr val="accent2"/>
                </a:solidFill>
                <a:latin typeface="Marianne" panose="02000000000000000000" pitchFamily="50" charset="0"/>
              </a:rPr>
              <a:t>Borne Basse (BB) :</a:t>
            </a:r>
            <a:r>
              <a:rPr lang="fr-FR" sz="1200" i="1" dirty="0">
                <a:solidFill>
                  <a:schemeClr val="accent2"/>
                </a:solidFill>
                <a:latin typeface="Marianne" panose="02000000000000000000" pitchFamily="50" charset="0"/>
              </a:rPr>
              <a:t> 	</a:t>
            </a:r>
            <a:r>
              <a:rPr lang="fr-FR" sz="12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XX</a:t>
            </a:r>
            <a:r>
              <a:rPr lang="fr-FR" sz="1200" b="1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 </a:t>
            </a:r>
            <a:r>
              <a:rPr lang="fr-FR" sz="1200" b="1" i="1" dirty="0">
                <a:solidFill>
                  <a:schemeClr val="accent2"/>
                </a:solidFill>
                <a:latin typeface="Marianne" panose="02000000000000000000" pitchFamily="50" charset="0"/>
              </a:rPr>
              <a:t>M€ </a:t>
            </a:r>
            <a:r>
              <a:rPr lang="fr-FR" sz="1200" b="1" i="1" baseline="-25000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CF20xx</a:t>
            </a:r>
            <a:endParaRPr lang="fr-FR" sz="1200" b="1" i="1" dirty="0">
              <a:solidFill>
                <a:schemeClr val="accent2"/>
              </a:solidFill>
              <a:latin typeface="Marianne" panose="02000000000000000000" pitchFamily="50" charset="0"/>
            </a:endParaRPr>
          </a:p>
          <a:p>
            <a:pPr lvl="2"/>
            <a:r>
              <a:rPr lang="fr-FR" sz="1200" i="1" dirty="0">
                <a:solidFill>
                  <a:schemeClr val="accent2"/>
                </a:solidFill>
                <a:latin typeface="Marianne" panose="02000000000000000000" pitchFamily="50" charset="0"/>
              </a:rPr>
              <a:t>		</a:t>
            </a:r>
            <a:r>
              <a:rPr lang="fr-FR" sz="1000" i="1" dirty="0">
                <a:solidFill>
                  <a:schemeClr val="accent2"/>
                </a:solidFill>
                <a:latin typeface="Marianne" panose="02000000000000000000" pitchFamily="50" charset="0"/>
              </a:rPr>
              <a:t>		</a:t>
            </a:r>
          </a:p>
          <a:p>
            <a:pPr marL="177800" lvl="1"/>
            <a:r>
              <a:rPr lang="fr-FR" sz="1200" i="1" dirty="0">
                <a:solidFill>
                  <a:schemeClr val="accent2"/>
                </a:solidFill>
                <a:latin typeface="Marianne" panose="02000000000000000000" pitchFamily="50" charset="0"/>
              </a:rPr>
              <a:t>	</a:t>
            </a:r>
            <a:r>
              <a:rPr lang="fr-FR" sz="1200" i="1" u="dotted" dirty="0">
                <a:solidFill>
                  <a:schemeClr val="accent2"/>
                </a:solidFill>
                <a:latin typeface="Marianne" panose="02000000000000000000" pitchFamily="50" charset="0"/>
              </a:rPr>
              <a:t>Borne Haute (BH) :</a:t>
            </a:r>
            <a:r>
              <a:rPr lang="fr-FR" sz="1200" i="1" dirty="0">
                <a:solidFill>
                  <a:schemeClr val="accent2"/>
                </a:solidFill>
                <a:latin typeface="Marianne" panose="02000000000000000000" pitchFamily="50" charset="0"/>
              </a:rPr>
              <a:t> 	XX</a:t>
            </a:r>
            <a:r>
              <a:rPr lang="fr-FR" sz="1200" b="1" i="1" dirty="0">
                <a:solidFill>
                  <a:schemeClr val="accent2"/>
                </a:solidFill>
                <a:latin typeface="Marianne" panose="02000000000000000000" pitchFamily="50" charset="0"/>
              </a:rPr>
              <a:t> M€ </a:t>
            </a:r>
            <a:r>
              <a:rPr lang="fr-FR" sz="1200" b="1" i="1" baseline="-25000" dirty="0">
                <a:solidFill>
                  <a:schemeClr val="accent2"/>
                </a:solidFill>
                <a:latin typeface="Marianne" panose="02000000000000000000" pitchFamily="50" charset="0"/>
              </a:rPr>
              <a:t>CF20xx </a:t>
            </a:r>
            <a:r>
              <a:rPr lang="fr-FR" sz="1200" b="1" i="1" baseline="-25000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:  </a:t>
            </a:r>
            <a:r>
              <a:rPr lang="fr-FR" sz="1200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	</a:t>
            </a:r>
            <a:endParaRPr lang="fr-FR" sz="1200" b="1" i="1" dirty="0">
              <a:solidFill>
                <a:schemeClr val="accent2"/>
              </a:solidFill>
              <a:latin typeface="Marianne" panose="02000000000000000000" pitchFamily="50" charset="0"/>
            </a:endParaRPr>
          </a:p>
          <a:p>
            <a:r>
              <a:rPr lang="fr-FR" sz="1200" b="1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 </a:t>
            </a:r>
            <a:endParaRPr lang="fr-FR" sz="1200" dirty="0" smtClean="0">
              <a:latin typeface="Marianne" panose="02000000000000000000" pitchFamily="50" charset="0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575505" y="2491083"/>
            <a:ext cx="7139829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Historique des décisions relatives à l’opération </a:t>
            </a:r>
            <a:r>
              <a:rPr lang="fr-FR" sz="1200" b="1" i="1" dirty="0">
                <a:solidFill>
                  <a:schemeClr val="accent2"/>
                </a:solidFill>
                <a:latin typeface="Marianne" panose="02000000000000000000" pitchFamily="50" charset="0"/>
              </a:rPr>
              <a:t>(rappel dates </a:t>
            </a:r>
            <a:r>
              <a:rPr lang="fr-FR" sz="1200" b="1" i="1" dirty="0" smtClean="0">
                <a:solidFill>
                  <a:schemeClr val="accent2"/>
                </a:solidFill>
                <a:latin typeface="Marianne" panose="02000000000000000000" pitchFamily="50" charset="0"/>
              </a:rPr>
              <a:t>clés) </a:t>
            </a:r>
            <a:endParaRPr lang="fr-FR" sz="1200" b="1" i="1" dirty="0">
              <a:solidFill>
                <a:schemeClr val="accent2"/>
              </a:solidFill>
              <a:latin typeface="Marianne" panose="02000000000000000000" pitchFamily="50" charset="0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4294967295"/>
          </p:nvPr>
        </p:nvSpPr>
        <p:spPr>
          <a:xfrm>
            <a:off x="6833151" y="6442832"/>
            <a:ext cx="3012317" cy="365125"/>
          </a:xfrm>
        </p:spPr>
        <p:txBody>
          <a:bodyPr/>
          <a:lstStyle/>
          <a:p>
            <a:r>
              <a:rPr lang="fr-FR" smtClean="0"/>
              <a:t>CEPI-C_ppt_modèleV6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8007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4294967295"/>
          </p:nvPr>
        </p:nvSpPr>
        <p:spPr>
          <a:xfrm>
            <a:off x="6833151" y="6442832"/>
            <a:ext cx="3012317" cy="365125"/>
          </a:xfrm>
        </p:spPr>
        <p:txBody>
          <a:bodyPr/>
          <a:lstStyle/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4</a:t>
            </a:fld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482053" y="1086416"/>
            <a:ext cx="11535776" cy="503135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endParaRPr lang="fr-FR" dirty="0" smtClean="0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6190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Avancement 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663553" y="906727"/>
            <a:ext cx="2588951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Planning directeur</a:t>
            </a:r>
            <a:endParaRPr lang="fr-FR" sz="1800" b="1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982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6190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Périmètre et besoins de l’opération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265225" y="2260863"/>
            <a:ext cx="6286228" cy="398475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endParaRPr lang="fr-FR" sz="500" dirty="0" smtClean="0"/>
          </a:p>
        </p:txBody>
      </p:sp>
      <p:sp>
        <p:nvSpPr>
          <p:cNvPr id="9" name="ZoneTexte 8"/>
          <p:cNvSpPr txBox="1"/>
          <p:nvPr/>
        </p:nvSpPr>
        <p:spPr>
          <a:xfrm>
            <a:off x="6833151" y="2247865"/>
            <a:ext cx="5127494" cy="168866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ctr">
            <a:noAutofit/>
          </a:bodyPr>
          <a:lstStyle/>
          <a:p>
            <a:pPr marL="0" lvl="1">
              <a:spcBef>
                <a:spcPts val="300"/>
              </a:spcBef>
              <a:spcAft>
                <a:spcPts val="300"/>
              </a:spcAft>
              <a:tabLst>
                <a:tab pos="271463" algn="l"/>
              </a:tabLst>
            </a:pPr>
            <a:r>
              <a:rPr lang="fr-FR" sz="1200" i="1" dirty="0" smtClean="0">
                <a:ln w="0"/>
                <a:solidFill>
                  <a:schemeClr val="accent2">
                    <a:lumMod val="75000"/>
                  </a:schemeClr>
                </a:solidFill>
              </a:rPr>
              <a:t>Détailler les </a:t>
            </a:r>
            <a:r>
              <a:rPr lang="fr-FR" sz="1200" b="1" i="1" dirty="0">
                <a:ln w="0"/>
                <a:solidFill>
                  <a:schemeClr val="accent2">
                    <a:lumMod val="75000"/>
                  </a:schemeClr>
                </a:solidFill>
              </a:rPr>
              <a:t>prestations non-incluses </a:t>
            </a:r>
            <a:r>
              <a:rPr lang="fr-FR" sz="1200" i="1" dirty="0">
                <a:ln w="0"/>
                <a:solidFill>
                  <a:schemeClr val="accent2">
                    <a:lumMod val="75000"/>
                  </a:schemeClr>
                </a:solidFill>
              </a:rPr>
              <a:t>dans le périmètre de l’étude présentée </a:t>
            </a:r>
            <a:r>
              <a:rPr lang="fr-FR" sz="1200" i="1" dirty="0" smtClean="0">
                <a:ln w="0"/>
                <a:solidFill>
                  <a:schemeClr val="accent2">
                    <a:lumMod val="75000"/>
                  </a:schemeClr>
                </a:solidFill>
              </a:rPr>
              <a:t>et préciser  </a:t>
            </a:r>
            <a:r>
              <a:rPr lang="fr-FR" sz="1200" i="1" dirty="0">
                <a:ln w="0"/>
                <a:solidFill>
                  <a:schemeClr val="accent2">
                    <a:lumMod val="75000"/>
                  </a:schemeClr>
                </a:solidFill>
              </a:rPr>
              <a:t>si les prestations catégorisées « hors périmètre »  engendrent </a:t>
            </a:r>
            <a:r>
              <a:rPr lang="fr-FR" sz="1200" b="1" i="1" dirty="0">
                <a:ln w="0"/>
                <a:solidFill>
                  <a:schemeClr val="accent2">
                    <a:lumMod val="75000"/>
                  </a:schemeClr>
                </a:solidFill>
              </a:rPr>
              <a:t>un risque potentiel </a:t>
            </a:r>
            <a:r>
              <a:rPr lang="fr-FR" sz="1200" i="1" dirty="0">
                <a:ln w="0"/>
                <a:solidFill>
                  <a:schemeClr val="accent2">
                    <a:lumMod val="75000"/>
                  </a:schemeClr>
                </a:solidFill>
              </a:rPr>
              <a:t>pour la viabilité de l’opération</a:t>
            </a:r>
          </a:p>
          <a:p>
            <a:pPr marL="0" lvl="1" indent="-263525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tabLst>
                <a:tab pos="271463" algn="l"/>
              </a:tabLst>
            </a:pPr>
            <a:r>
              <a:rPr lang="fr-FR" sz="1100" b="1" dirty="0" smtClean="0">
                <a:latin typeface="Marianne" panose="02000000000000000000" pitchFamily="50" charset="0"/>
              </a:rPr>
              <a:t>Prestation </a:t>
            </a:r>
            <a:r>
              <a:rPr lang="fr-FR" sz="1100" b="1" dirty="0">
                <a:latin typeface="Marianne" panose="02000000000000000000" pitchFamily="50" charset="0"/>
              </a:rPr>
              <a:t>/ travaux 1</a:t>
            </a:r>
          </a:p>
          <a:p>
            <a:pPr marL="0" lvl="1" indent="-263525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tabLst>
                <a:tab pos="271463" algn="l"/>
              </a:tabLst>
            </a:pPr>
            <a:r>
              <a:rPr lang="fr-FR" sz="1100" b="1" dirty="0">
                <a:latin typeface="Marianne" panose="02000000000000000000" pitchFamily="50" charset="0"/>
              </a:rPr>
              <a:t>Prestation / travaux </a:t>
            </a:r>
            <a:r>
              <a:rPr lang="fr-FR" sz="1100" b="1" dirty="0" smtClean="0">
                <a:latin typeface="Marianne" panose="02000000000000000000" pitchFamily="50" charset="0"/>
              </a:rPr>
              <a:t>2</a:t>
            </a:r>
            <a:endParaRPr lang="fr-FR" sz="1100" b="1" dirty="0">
              <a:latin typeface="Marianne" panose="02000000000000000000" pitchFamily="50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6833151" y="4167127"/>
            <a:ext cx="5138593" cy="210898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marL="0" lvl="2">
              <a:spcBef>
                <a:spcPts val="300"/>
              </a:spcBef>
              <a:spcAft>
                <a:spcPts val="300"/>
              </a:spcAft>
            </a:pPr>
            <a:endParaRPr lang="fr-FR" sz="1200" b="1" i="1" dirty="0" smtClean="0">
              <a:ln w="0"/>
              <a:solidFill>
                <a:schemeClr val="accent2">
                  <a:lumMod val="75000"/>
                </a:schemeClr>
              </a:solidFill>
            </a:endParaRPr>
          </a:p>
          <a:p>
            <a:pPr marL="177800" lvl="2" indent="-177800" algn="just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fr-FR" sz="1100" b="1" dirty="0" smtClean="0">
                <a:latin typeface="Marianne" panose="02000000000000000000" pitchFamily="50" charset="0"/>
              </a:rPr>
              <a:t>Opérationnel 	</a:t>
            </a:r>
          </a:p>
          <a:p>
            <a:pPr marL="635000" lvl="3" indent="-177800" algn="just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fr-FR" sz="1100" b="1" dirty="0" smtClean="0">
                <a:latin typeface="Marianne" panose="02000000000000000000" pitchFamily="50" charset="0"/>
              </a:rPr>
              <a:t>Opération xxx</a:t>
            </a:r>
          </a:p>
          <a:p>
            <a:pPr marL="635000" lvl="3" indent="-177800" algn="just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fr-FR" sz="1100" b="1" dirty="0" smtClean="0">
                <a:latin typeface="Marianne" panose="02000000000000000000" pitchFamily="50" charset="0"/>
              </a:rPr>
              <a:t>Opération </a:t>
            </a:r>
            <a:r>
              <a:rPr lang="fr-FR" sz="1100" b="1" dirty="0">
                <a:latin typeface="Marianne" panose="02000000000000000000" pitchFamily="50" charset="0"/>
              </a:rPr>
              <a:t>xxx</a:t>
            </a:r>
          </a:p>
          <a:p>
            <a:pPr marL="177800" lvl="2" indent="-177800" algn="just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fr-FR" sz="1100" b="1" dirty="0" smtClean="0">
                <a:latin typeface="Marianne" panose="02000000000000000000" pitchFamily="50" charset="0"/>
              </a:rPr>
              <a:t>Organisationnel </a:t>
            </a:r>
          </a:p>
          <a:p>
            <a:pPr marL="635000" lvl="3" indent="-177800" algn="just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fr-FR" sz="1100" b="1" dirty="0">
                <a:latin typeface="Marianne" panose="02000000000000000000" pitchFamily="50" charset="0"/>
              </a:rPr>
              <a:t>Opération xxx</a:t>
            </a:r>
          </a:p>
          <a:p>
            <a:pPr marL="635000" lvl="3" indent="-177800" algn="just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fr-FR" sz="1100" b="1" dirty="0">
                <a:latin typeface="Marianne" panose="02000000000000000000" pitchFamily="50" charset="0"/>
              </a:rPr>
              <a:t>Opération xxx</a:t>
            </a:r>
          </a:p>
          <a:p>
            <a:pPr marL="177800" lvl="2" indent="-177800" algn="just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q"/>
            </a:pPr>
            <a:endParaRPr lang="fr-FR" sz="1200" dirty="0">
              <a:latin typeface="Marianne" panose="02000000000000000000" pitchFamily="50" charset="0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517435" y="2102852"/>
            <a:ext cx="3719587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Périmètre de l’opération </a:t>
            </a:r>
            <a:endParaRPr lang="fr-FR" sz="1800" b="1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6833151" y="2071039"/>
            <a:ext cx="3243074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Hors périmètre </a:t>
            </a:r>
            <a:r>
              <a:rPr lang="fr-FR" sz="1200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(exclusions) </a:t>
            </a:r>
            <a:endParaRPr lang="fr-FR" sz="1200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6991417" y="3967016"/>
            <a:ext cx="3351715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Opérations en interface</a:t>
            </a:r>
            <a:endParaRPr lang="fr-FR" sz="1800" b="1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262468" y="1193802"/>
            <a:ext cx="11751732" cy="86199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algn="just"/>
            <a:endParaRPr lang="fr-FR" i="1" dirty="0" smtClean="0"/>
          </a:p>
          <a:p>
            <a:pPr algn="just"/>
            <a:r>
              <a:rPr lang="fr-FR" sz="1500" i="1" dirty="0" smtClean="0">
                <a:ln w="0"/>
                <a:solidFill>
                  <a:schemeClr val="accent2">
                    <a:lumMod val="75000"/>
                  </a:schemeClr>
                </a:solidFill>
              </a:rPr>
              <a:t>   Préciser </a:t>
            </a:r>
            <a:r>
              <a:rPr lang="fr-FR" sz="1500" i="1" dirty="0">
                <a:ln w="0"/>
                <a:solidFill>
                  <a:schemeClr val="accent2">
                    <a:lumMod val="75000"/>
                  </a:schemeClr>
                </a:solidFill>
              </a:rPr>
              <a:t>les attendus, les capacités, les objectifs fixés</a:t>
            </a:r>
          </a:p>
        </p:txBody>
      </p:sp>
      <p:sp>
        <p:nvSpPr>
          <p:cNvPr id="15" name="ZoneTexte 14"/>
          <p:cNvSpPr txBox="1"/>
          <p:nvPr/>
        </p:nvSpPr>
        <p:spPr>
          <a:xfrm>
            <a:off x="517435" y="988733"/>
            <a:ext cx="1166510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Besoins </a:t>
            </a:r>
            <a:endParaRPr lang="fr-FR" sz="1800" b="1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80746" y="2502825"/>
            <a:ext cx="531248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fr-FR" sz="1100" i="1" dirty="0">
                <a:ln w="0"/>
                <a:solidFill>
                  <a:schemeClr val="accent2">
                    <a:lumMod val="75000"/>
                  </a:schemeClr>
                </a:solidFill>
              </a:rPr>
              <a:t>Le périmètre de l’opération doit être défini </a:t>
            </a:r>
            <a:r>
              <a:rPr lang="fr-FR" sz="1100" b="1" i="1" dirty="0" smtClean="0">
                <a:ln w="0"/>
                <a:solidFill>
                  <a:schemeClr val="accent2">
                    <a:lumMod val="75000"/>
                  </a:schemeClr>
                </a:solidFill>
              </a:rPr>
              <a:t>selon le(s) scenario(s) proposés</a:t>
            </a:r>
            <a:r>
              <a:rPr lang="fr-FR" sz="1100" i="1" dirty="0" smtClean="0">
                <a:ln w="0"/>
                <a:solidFill>
                  <a:schemeClr val="accent2">
                    <a:lumMod val="75000"/>
                  </a:schemeClr>
                </a:solidFill>
              </a:rPr>
              <a:t>. </a:t>
            </a:r>
            <a:r>
              <a:rPr lang="fr-FR" sz="1100" i="1" dirty="0">
                <a:ln w="0"/>
                <a:solidFill>
                  <a:schemeClr val="accent2">
                    <a:lumMod val="75000"/>
                  </a:schemeClr>
                </a:solidFill>
              </a:rPr>
              <a:t>L’objectif recherché est </a:t>
            </a:r>
            <a:r>
              <a:rPr lang="fr-FR" sz="1100" b="1" i="1" dirty="0">
                <a:ln w="0"/>
                <a:solidFill>
                  <a:schemeClr val="accent2">
                    <a:lumMod val="75000"/>
                  </a:schemeClr>
                </a:solidFill>
              </a:rPr>
              <a:t>de préciser le « physique » associé à l’estimation </a:t>
            </a:r>
            <a:r>
              <a:rPr lang="fr-FR" sz="1100" i="1" dirty="0">
                <a:ln w="0"/>
                <a:solidFill>
                  <a:schemeClr val="accent2">
                    <a:lumMod val="75000"/>
                  </a:schemeClr>
                </a:solidFill>
              </a:rPr>
              <a:t>(classe de coûts, coût de référence, etc.) de l’étude présentée. </a:t>
            </a:r>
            <a:r>
              <a:rPr lang="fr-FR" sz="1100" i="1" dirty="0" smtClean="0">
                <a:ln w="0"/>
                <a:solidFill>
                  <a:schemeClr val="accent2">
                    <a:lumMod val="75000"/>
                  </a:schemeClr>
                </a:solidFill>
              </a:rPr>
              <a:t>Les </a:t>
            </a:r>
            <a:r>
              <a:rPr lang="fr-FR" sz="1100" i="1" dirty="0">
                <a:ln w="0"/>
                <a:solidFill>
                  <a:schemeClr val="accent2">
                    <a:lumMod val="75000"/>
                  </a:schemeClr>
                </a:solidFill>
              </a:rPr>
              <a:t>évolutions de périmètre, </a:t>
            </a:r>
            <a:r>
              <a:rPr lang="fr-FR" sz="1100" i="1" dirty="0" smtClean="0">
                <a:ln w="0"/>
                <a:solidFill>
                  <a:schemeClr val="accent2">
                    <a:lumMod val="75000"/>
                  </a:schemeClr>
                </a:solidFill>
              </a:rPr>
              <a:t>validées </a:t>
            </a:r>
            <a:r>
              <a:rPr lang="fr-FR" sz="1100" i="1" dirty="0">
                <a:ln w="0"/>
                <a:solidFill>
                  <a:schemeClr val="accent2">
                    <a:lumMod val="75000"/>
                  </a:schemeClr>
                </a:solidFill>
              </a:rPr>
              <a:t>par une décision officielle, </a:t>
            </a:r>
            <a:r>
              <a:rPr lang="fr-FR" sz="1100" i="1" dirty="0" smtClean="0">
                <a:ln w="0"/>
                <a:solidFill>
                  <a:schemeClr val="accent2">
                    <a:lumMod val="75000"/>
                  </a:schemeClr>
                </a:solidFill>
              </a:rPr>
              <a:t>sont tracées dans la planche Evolutions.</a:t>
            </a:r>
            <a:endParaRPr lang="fr-FR" sz="1100" dirty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4294967295"/>
          </p:nvPr>
        </p:nvSpPr>
        <p:spPr>
          <a:xfrm>
            <a:off x="6833151" y="6442832"/>
            <a:ext cx="3012317" cy="365125"/>
          </a:xfrm>
        </p:spPr>
        <p:txBody>
          <a:bodyPr/>
          <a:lstStyle/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5</a:t>
            </a:fld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8996218" y="4707134"/>
            <a:ext cx="2693828" cy="1099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i="1" dirty="0">
                <a:ln w="0"/>
                <a:solidFill>
                  <a:schemeClr val="accent2">
                    <a:lumMod val="75000"/>
                  </a:schemeClr>
                </a:solidFill>
              </a:rPr>
              <a:t>Lister les opérations </a:t>
            </a:r>
            <a:r>
              <a:rPr lang="fr-FR" sz="1100" i="1" dirty="0">
                <a:ln w="0"/>
                <a:solidFill>
                  <a:schemeClr val="accent2">
                    <a:lumMod val="75000"/>
                  </a:schemeClr>
                </a:solidFill>
              </a:rPr>
              <a:t>pouvant impacter l’opération concernée et préciser la </a:t>
            </a:r>
            <a:r>
              <a:rPr lang="fr-FR" sz="1100" b="1" i="1" dirty="0">
                <a:ln w="0"/>
                <a:solidFill>
                  <a:schemeClr val="accent2">
                    <a:lumMod val="75000"/>
                  </a:schemeClr>
                </a:solidFill>
              </a:rPr>
              <a:t>nature de l’impact </a:t>
            </a:r>
            <a:r>
              <a:rPr lang="fr-FR" sz="1100" i="1" dirty="0">
                <a:ln w="0"/>
                <a:solidFill>
                  <a:schemeClr val="accent2">
                    <a:lumMod val="75000"/>
                  </a:schemeClr>
                </a:solidFill>
              </a:rPr>
              <a:t>:  organisationnel, opérationnel, calendaire, ressources,… Indiquer le programme de financement (P146/P178/P212</a:t>
            </a:r>
            <a:r>
              <a:rPr lang="fr-FR" sz="1100" i="1" dirty="0" smtClean="0">
                <a:ln w="0"/>
                <a:solidFill>
                  <a:schemeClr val="accent2">
                    <a:lumMod val="75000"/>
                  </a:schemeClr>
                </a:solidFill>
              </a:rPr>
              <a:t>…)</a:t>
            </a:r>
            <a:endParaRPr lang="fr-FR" dirty="0"/>
          </a:p>
        </p:txBody>
      </p:sp>
      <p:graphicFrame>
        <p:nvGraphicFramePr>
          <p:cNvPr id="16" name="Tableau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2742535"/>
              </p:ext>
            </p:extLst>
          </p:nvPr>
        </p:nvGraphicFramePr>
        <p:xfrm>
          <a:off x="380746" y="3349074"/>
          <a:ext cx="5592436" cy="27107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1275">
                  <a:extLst>
                    <a:ext uri="{9D8B030D-6E8A-4147-A177-3AD203B41FA5}">
                      <a16:colId xmlns:a16="http://schemas.microsoft.com/office/drawing/2014/main" val="2946197667"/>
                    </a:ext>
                  </a:extLst>
                </a:gridCol>
                <a:gridCol w="2312530">
                  <a:extLst>
                    <a:ext uri="{9D8B030D-6E8A-4147-A177-3AD203B41FA5}">
                      <a16:colId xmlns:a16="http://schemas.microsoft.com/office/drawing/2014/main" val="2305650402"/>
                    </a:ext>
                  </a:extLst>
                </a:gridCol>
                <a:gridCol w="2038631">
                  <a:extLst>
                    <a:ext uri="{9D8B030D-6E8A-4147-A177-3AD203B41FA5}">
                      <a16:colId xmlns:a16="http://schemas.microsoft.com/office/drawing/2014/main" val="1486107237"/>
                    </a:ext>
                  </a:extLst>
                </a:gridCol>
              </a:tblGrid>
              <a:tr h="344909">
                <a:tc>
                  <a:txBody>
                    <a:bodyPr/>
                    <a:lstStyle/>
                    <a:p>
                      <a:pPr algn="ctr"/>
                      <a:r>
                        <a:rPr lang="fr-FR" sz="1000" dirty="0" smtClean="0"/>
                        <a:t>Besoins</a:t>
                      </a:r>
                      <a:endParaRPr lang="fr-FR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dirty="0" smtClean="0"/>
                        <a:t>Borne basse </a:t>
                      </a:r>
                      <a:r>
                        <a:rPr lang="fr-FR" sz="1000" i="1" dirty="0" smtClean="0"/>
                        <a:t>Scénario X</a:t>
                      </a:r>
                      <a:endParaRPr lang="fr-FR" sz="1000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dirty="0" smtClean="0"/>
                        <a:t>Borne haute </a:t>
                      </a:r>
                      <a:r>
                        <a:rPr lang="fr-FR" sz="1000" i="1" dirty="0" smtClean="0"/>
                        <a:t>Scénario</a:t>
                      </a:r>
                      <a:r>
                        <a:rPr lang="fr-FR" sz="1000" i="1" baseline="0" dirty="0" smtClean="0"/>
                        <a:t> X</a:t>
                      </a:r>
                      <a:endParaRPr lang="fr-FR" sz="1000" i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10567516"/>
                  </a:ext>
                </a:extLst>
              </a:tr>
              <a:tr h="254959">
                <a:tc gridSpan="3">
                  <a:txBody>
                    <a:bodyPr/>
                    <a:lstStyle/>
                    <a:p>
                      <a:pPr algn="ctr"/>
                      <a:r>
                        <a:rPr lang="fr-FR" sz="900" b="1" i="1" dirty="0" smtClean="0"/>
                        <a:t>Socle commun</a:t>
                      </a:r>
                      <a:endParaRPr lang="fr-FR" sz="900" b="1" i="1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100" b="1" i="1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7342492"/>
                  </a:ext>
                </a:extLst>
              </a:tr>
              <a:tr h="4339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1" dirty="0" smtClean="0"/>
                        <a:t>Réseaux</a:t>
                      </a:r>
                      <a:r>
                        <a:rPr lang="fr-FR" sz="900" b="1" baseline="0" dirty="0" smtClean="0"/>
                        <a:t> </a:t>
                      </a:r>
                      <a:endParaRPr lang="fr-FR" sz="900" b="1" dirty="0" smtClean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900" dirty="0" smtClean="0"/>
                        <a:t> Création de</a:t>
                      </a:r>
                      <a:r>
                        <a:rPr lang="fr-FR" sz="900" baseline="0" dirty="0" smtClean="0"/>
                        <a:t> xxx</a:t>
                      </a:r>
                    </a:p>
                    <a:p>
                      <a:pPr algn="ctr"/>
                      <a:r>
                        <a:rPr lang="fr-FR" sz="900" baseline="0" dirty="0" smtClean="0"/>
                        <a:t>Remplacement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4518395"/>
                  </a:ext>
                </a:extLst>
              </a:tr>
              <a:tr h="254959"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 smtClean="0"/>
                        <a:t>Rénovation </a:t>
                      </a:r>
                      <a:endParaRPr lang="fr-FR" sz="900" b="1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endParaRPr lang="fr-FR" sz="900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9835996"/>
                  </a:ext>
                </a:extLst>
              </a:tr>
              <a:tr h="254959"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 smtClean="0"/>
                        <a:t> Construction</a:t>
                      </a:r>
                      <a:endParaRPr lang="fr-FR" sz="900" b="1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endParaRPr lang="fr-FR" sz="900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fr-FR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7519036"/>
                  </a:ext>
                </a:extLst>
              </a:tr>
              <a:tr h="31153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1" dirty="0" smtClean="0"/>
                        <a:t>xxx</a:t>
                      </a:r>
                      <a:endParaRPr lang="fr-FR" sz="900" b="1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768000"/>
                  </a:ext>
                </a:extLst>
              </a:tr>
              <a:tr h="232417">
                <a:tc>
                  <a:txBody>
                    <a:bodyPr/>
                    <a:lstStyle/>
                    <a:p>
                      <a:pPr algn="ctr"/>
                      <a:r>
                        <a:rPr lang="fr-FR" sz="9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Scénarios</a:t>
                      </a:r>
                      <a:r>
                        <a:rPr lang="fr-FR" sz="900" baseline="0" dirty="0" smtClean="0"/>
                        <a:t> </a:t>
                      </a:r>
                      <a:endParaRPr lang="fr-FR" sz="900" dirty="0"/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i="1" dirty="0" smtClean="0"/>
                        <a:t>Juste besoin</a:t>
                      </a:r>
                      <a:endParaRPr lang="fr-FR" sz="900" b="1" i="1" dirty="0"/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Options </a:t>
                      </a:r>
                      <a:endParaRPr lang="fr-FR" sz="900" b="1" i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3549563"/>
                  </a:ext>
                </a:extLst>
              </a:tr>
              <a:tr h="311531">
                <a:tc>
                  <a:txBody>
                    <a:bodyPr/>
                    <a:lstStyle/>
                    <a:p>
                      <a:r>
                        <a:rPr lang="fr-FR" sz="900" b="1" dirty="0" smtClean="0"/>
                        <a:t>xxx</a:t>
                      </a:r>
                      <a:endParaRPr lang="fr-FR" sz="9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900" baseline="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7213644"/>
                  </a:ext>
                </a:extLst>
              </a:tr>
              <a:tr h="311531">
                <a:tc>
                  <a:txBody>
                    <a:bodyPr/>
                    <a:lstStyle/>
                    <a:p>
                      <a:r>
                        <a:rPr lang="fr-FR" sz="900" b="1" dirty="0" smtClean="0"/>
                        <a:t>xxx</a:t>
                      </a:r>
                      <a:endParaRPr lang="fr-FR" sz="9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900" baseline="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03570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479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6190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Evolutions de l’opération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517435" y="2102852"/>
            <a:ext cx="3719587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endParaRPr lang="fr-FR" sz="1800" b="1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262468" y="1193802"/>
            <a:ext cx="11751732" cy="74364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algn="just"/>
            <a:endParaRPr lang="fr-FR" i="1" dirty="0" smtClean="0"/>
          </a:p>
          <a:p>
            <a:pPr algn="just"/>
            <a:r>
              <a:rPr lang="fr-FR" sz="1200" i="1" dirty="0">
                <a:ln w="0"/>
                <a:solidFill>
                  <a:schemeClr val="accent2">
                    <a:lumMod val="75000"/>
                  </a:schemeClr>
                </a:solidFill>
              </a:rPr>
              <a:t>Préciser sur cette planche les évolutions de besoin </a:t>
            </a:r>
            <a:r>
              <a:rPr lang="fr-FR" sz="1200" i="1" dirty="0" smtClean="0">
                <a:ln w="0"/>
                <a:solidFill>
                  <a:schemeClr val="accent2">
                    <a:lumMod val="75000"/>
                  </a:schemeClr>
                </a:solidFill>
              </a:rPr>
              <a:t>et leurs références depuis </a:t>
            </a:r>
            <a:r>
              <a:rPr lang="fr-FR" sz="1200" i="1" dirty="0">
                <a:ln w="0"/>
                <a:solidFill>
                  <a:schemeClr val="accent2">
                    <a:lumMod val="75000"/>
                  </a:schemeClr>
                </a:solidFill>
              </a:rPr>
              <a:t>l’expression </a:t>
            </a:r>
            <a:r>
              <a:rPr lang="fr-FR" sz="1200" i="1" dirty="0" smtClean="0">
                <a:ln w="0"/>
                <a:solidFill>
                  <a:schemeClr val="accent2">
                    <a:lumMod val="75000"/>
                  </a:schemeClr>
                </a:solidFill>
              </a:rPr>
              <a:t>initiale de </a:t>
            </a:r>
            <a:r>
              <a:rPr lang="fr-FR" sz="1200" i="1" dirty="0">
                <a:ln w="0"/>
                <a:solidFill>
                  <a:schemeClr val="accent2">
                    <a:lumMod val="75000"/>
                  </a:schemeClr>
                </a:solidFill>
              </a:rPr>
              <a:t>besoin. Le tableau ci-dessous est donné à titre d’exemple et peut être adapté en fonction du </a:t>
            </a:r>
            <a:r>
              <a:rPr lang="fr-FR" sz="1200" i="1" dirty="0" smtClean="0">
                <a:ln w="0"/>
                <a:solidFill>
                  <a:schemeClr val="accent2">
                    <a:lumMod val="75000"/>
                  </a:schemeClr>
                </a:solidFill>
              </a:rPr>
              <a:t>projet. </a:t>
            </a:r>
            <a:endParaRPr lang="fr-FR" sz="1200" i="1" dirty="0">
              <a:ln w="0"/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517435" y="988733"/>
            <a:ext cx="4220820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Traçabilité</a:t>
            </a:r>
            <a:endParaRPr lang="fr-FR" sz="1800" b="1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4294967295"/>
          </p:nvPr>
        </p:nvSpPr>
        <p:spPr>
          <a:xfrm>
            <a:off x="6833151" y="6442832"/>
            <a:ext cx="3012317" cy="365125"/>
          </a:xfrm>
        </p:spPr>
        <p:txBody>
          <a:bodyPr/>
          <a:lstStyle/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6</a:t>
            </a:fld>
            <a:endParaRPr lang="fr-FR" dirty="0"/>
          </a:p>
        </p:txBody>
      </p:sp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7368068"/>
              </p:ext>
            </p:extLst>
          </p:nvPr>
        </p:nvGraphicFramePr>
        <p:xfrm>
          <a:off x="262468" y="2260863"/>
          <a:ext cx="11253911" cy="30635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5189">
                  <a:extLst>
                    <a:ext uri="{9D8B030D-6E8A-4147-A177-3AD203B41FA5}">
                      <a16:colId xmlns:a16="http://schemas.microsoft.com/office/drawing/2014/main" val="3381231683"/>
                    </a:ext>
                  </a:extLst>
                </a:gridCol>
                <a:gridCol w="1658486">
                  <a:extLst>
                    <a:ext uri="{9D8B030D-6E8A-4147-A177-3AD203B41FA5}">
                      <a16:colId xmlns:a16="http://schemas.microsoft.com/office/drawing/2014/main" val="3642326016"/>
                    </a:ext>
                  </a:extLst>
                </a:gridCol>
                <a:gridCol w="2595645">
                  <a:extLst>
                    <a:ext uri="{9D8B030D-6E8A-4147-A177-3AD203B41FA5}">
                      <a16:colId xmlns:a16="http://schemas.microsoft.com/office/drawing/2014/main" val="3376145723"/>
                    </a:ext>
                  </a:extLst>
                </a:gridCol>
                <a:gridCol w="1623425">
                  <a:extLst>
                    <a:ext uri="{9D8B030D-6E8A-4147-A177-3AD203B41FA5}">
                      <a16:colId xmlns:a16="http://schemas.microsoft.com/office/drawing/2014/main" val="1612216384"/>
                    </a:ext>
                  </a:extLst>
                </a:gridCol>
                <a:gridCol w="1733488">
                  <a:extLst>
                    <a:ext uri="{9D8B030D-6E8A-4147-A177-3AD203B41FA5}">
                      <a16:colId xmlns:a16="http://schemas.microsoft.com/office/drawing/2014/main" val="3728189300"/>
                    </a:ext>
                  </a:extLst>
                </a:gridCol>
                <a:gridCol w="1437685">
                  <a:extLst>
                    <a:ext uri="{9D8B030D-6E8A-4147-A177-3AD203B41FA5}">
                      <a16:colId xmlns:a16="http://schemas.microsoft.com/office/drawing/2014/main" val="2590277010"/>
                    </a:ext>
                  </a:extLst>
                </a:gridCol>
                <a:gridCol w="1799993">
                  <a:extLst>
                    <a:ext uri="{9D8B030D-6E8A-4147-A177-3AD203B41FA5}">
                      <a16:colId xmlns:a16="http://schemas.microsoft.com/office/drawing/2014/main" val="3510844077"/>
                    </a:ext>
                  </a:extLst>
                </a:gridCol>
              </a:tblGrid>
              <a:tr h="239185"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Traçabilité des </a:t>
                      </a:r>
                      <a:r>
                        <a:rPr lang="fr-FR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évolutions </a:t>
                      </a: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des besoins</a:t>
                      </a: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9244189"/>
                  </a:ext>
                </a:extLst>
              </a:tr>
              <a:tr h="35457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N°</a:t>
                      </a:r>
                      <a:endParaRPr lang="fr-FR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Nature </a:t>
                      </a:r>
                      <a:endParaRPr lang="fr-FR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(évolution de besoin, option à étudier)</a:t>
                      </a:r>
                      <a:endParaRPr lang="fr-FR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Description</a:t>
                      </a:r>
                      <a:endParaRPr lang="fr-FR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Impacts sur réponse infrastructure</a:t>
                      </a:r>
                      <a:endParaRPr lang="fr-FR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Décision</a:t>
                      </a:r>
                      <a:endParaRPr lang="fr-FR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(référence, autorité décisionnelle)</a:t>
                      </a:r>
                      <a:endParaRPr lang="fr-FR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25574309"/>
                  </a:ext>
                </a:extLst>
              </a:tr>
              <a:tr h="17178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Coût</a:t>
                      </a:r>
                      <a:endParaRPr lang="fr-FR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Délai</a:t>
                      </a:r>
                      <a:endParaRPr lang="fr-FR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Autres</a:t>
                      </a:r>
                      <a:endParaRPr lang="fr-FR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0641582"/>
                  </a:ext>
                </a:extLst>
              </a:tr>
              <a:tr h="4403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900" i="1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900" i="1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 dirty="0" smtClean="0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EX : + </a:t>
                      </a:r>
                      <a:r>
                        <a:rPr lang="fr-FR" sz="1200" i="1" dirty="0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50 places d’hébergement</a:t>
                      </a:r>
                      <a:endParaRPr lang="fr-FR" sz="1200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 dirty="0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fr-FR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69236746"/>
                  </a:ext>
                </a:extLst>
              </a:tr>
              <a:tr h="44097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i="1" dirty="0" smtClean="0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</a:t>
                      </a:r>
                      <a:endParaRPr lang="fr-FR" sz="16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i="1" dirty="0" smtClean="0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EX</a:t>
                      </a:r>
                      <a:r>
                        <a:rPr lang="fr-FR" sz="1200" i="1" baseline="0" dirty="0" smtClean="0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: </a:t>
                      </a:r>
                      <a:r>
                        <a:rPr lang="fr-FR" sz="1200" i="1" dirty="0" smtClean="0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+ salle de conférence 100 places</a:t>
                      </a:r>
                      <a:endParaRPr lang="fr-FR" sz="1200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44429449"/>
                  </a:ext>
                </a:extLst>
              </a:tr>
              <a:tr h="3672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56527045"/>
                  </a:ext>
                </a:extLst>
              </a:tr>
              <a:tr h="3672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73066069"/>
                  </a:ext>
                </a:extLst>
              </a:tr>
              <a:tr h="3672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900" i="1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900" i="1" dirty="0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900" i="1" dirty="0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900" i="1" dirty="0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900" i="1" dirty="0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267003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830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260734" y="999146"/>
            <a:ext cx="11871341" cy="516452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endParaRPr lang="fr-FR" sz="1600" dirty="0">
              <a:latin typeface="+mj-lt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endParaRPr lang="fr-FR" sz="1600" dirty="0">
              <a:latin typeface="+mj-lt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389262" y="837985"/>
            <a:ext cx="7107008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Site XXX -</a:t>
            </a:r>
            <a:endParaRPr lang="fr-FR" sz="1800" b="1" i="1" dirty="0">
              <a:solidFill>
                <a:schemeClr val="accent2"/>
              </a:solidFill>
              <a:latin typeface="Marianne" panose="02000000000000000000" pitchFamily="50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6190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 panose="02000000000000000000" pitchFamily="50" charset="0"/>
              </a:rPr>
              <a:t>Vue </a:t>
            </a:r>
            <a:r>
              <a:rPr lang="fr-FR" sz="1600" b="1" dirty="0">
                <a:solidFill>
                  <a:schemeClr val="bg1"/>
                </a:solidFill>
                <a:latin typeface="Marianne" panose="02000000000000000000" pitchFamily="50" charset="0"/>
              </a:rPr>
              <a:t>d’ensemble des </a:t>
            </a:r>
            <a:r>
              <a:rPr lang="fr-FR" sz="1600" b="1" dirty="0" smtClean="0">
                <a:solidFill>
                  <a:schemeClr val="bg1"/>
                </a:solidFill>
                <a:latin typeface="Marianne" panose="02000000000000000000" pitchFamily="50" charset="0"/>
              </a:rPr>
              <a:t>investissements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278346" y="1405111"/>
            <a:ext cx="11304053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500" i="1" dirty="0">
                <a:ln w="0"/>
                <a:solidFill>
                  <a:schemeClr val="accent2">
                    <a:lumMod val="75000"/>
                  </a:schemeClr>
                </a:solidFill>
              </a:rPr>
              <a:t>Intégrer un plan de l’emprise avec 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500" i="1" dirty="0">
                <a:ln w="0"/>
                <a:solidFill>
                  <a:schemeClr val="accent2">
                    <a:lumMod val="75000"/>
                  </a:schemeClr>
                </a:solidFill>
              </a:rPr>
              <a:t>Identification de l’opération étudiée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500" i="1" dirty="0">
                <a:ln w="0"/>
                <a:solidFill>
                  <a:schemeClr val="accent2">
                    <a:lumMod val="75000"/>
                  </a:schemeClr>
                </a:solidFill>
              </a:rPr>
              <a:t>Identification des opérations en cours de réalisation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500" i="1" dirty="0">
                <a:ln w="0"/>
                <a:solidFill>
                  <a:schemeClr val="accent2">
                    <a:lumMod val="75000"/>
                  </a:schemeClr>
                </a:solidFill>
              </a:rPr>
              <a:t>Identification des opérations programmées au titre de la LPM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500" i="1" dirty="0">
                <a:ln w="0"/>
                <a:solidFill>
                  <a:schemeClr val="accent2">
                    <a:lumMod val="75000"/>
                  </a:schemeClr>
                </a:solidFill>
              </a:rPr>
              <a:t>Identification des opérations en interfaces </a:t>
            </a:r>
          </a:p>
          <a:p>
            <a:endParaRPr lang="fr-FR" i="1" dirty="0">
              <a:solidFill>
                <a:schemeClr val="accent2"/>
              </a:solidFill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4294967295"/>
          </p:nvPr>
        </p:nvSpPr>
        <p:spPr>
          <a:xfrm>
            <a:off x="6833151" y="6442832"/>
            <a:ext cx="3012317" cy="365125"/>
          </a:xfrm>
        </p:spPr>
        <p:txBody>
          <a:bodyPr/>
          <a:lstStyle/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7</a:t>
            </a:fld>
            <a:endParaRPr lang="fr-FR" dirty="0"/>
          </a:p>
        </p:txBody>
      </p:sp>
      <p:pic>
        <p:nvPicPr>
          <p:cNvPr id="9" name="Image 8"/>
          <p:cNvPicPr/>
          <p:nvPr/>
        </p:nvPicPr>
        <p:blipFill>
          <a:blip r:embed="rId2"/>
          <a:stretch>
            <a:fillRect/>
          </a:stretch>
        </p:blipFill>
        <p:spPr>
          <a:xfrm>
            <a:off x="5646577" y="2785534"/>
            <a:ext cx="6160189" cy="3302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ZoneTexte 9"/>
          <p:cNvSpPr txBox="1"/>
          <p:nvPr/>
        </p:nvSpPr>
        <p:spPr>
          <a:xfrm>
            <a:off x="2989701" y="2374802"/>
            <a:ext cx="11304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 smtClean="0">
                <a:solidFill>
                  <a:schemeClr val="accent2"/>
                </a:solidFill>
              </a:rPr>
              <a:t>Exemple</a:t>
            </a:r>
          </a:p>
        </p:txBody>
      </p:sp>
    </p:spTree>
    <p:extLst>
      <p:ext uri="{BB962C8B-B14F-4D97-AF65-F5344CB8AC3E}">
        <p14:creationId xmlns:p14="http://schemas.microsoft.com/office/powerpoint/2010/main" val="189347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ZoneTexte 16"/>
          <p:cNvSpPr txBox="1"/>
          <p:nvPr/>
        </p:nvSpPr>
        <p:spPr>
          <a:xfrm>
            <a:off x="149646" y="1049127"/>
            <a:ext cx="11871341" cy="347231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endParaRPr lang="fr-FR" sz="1600" smtClean="0">
              <a:latin typeface="+mj-lt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endParaRPr lang="fr-FR" sz="1600" dirty="0">
              <a:latin typeface="+mj-lt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6190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Réponse infrastructure 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407368" y="961498"/>
            <a:ext cx="3186858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Scénario(s) proposé(s)</a:t>
            </a:r>
            <a:endParaRPr lang="fr-FR" sz="1800" b="1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4294967295"/>
          </p:nvPr>
        </p:nvSpPr>
        <p:spPr>
          <a:xfrm>
            <a:off x="6833151" y="6442832"/>
            <a:ext cx="3012317" cy="365125"/>
          </a:xfrm>
        </p:spPr>
        <p:txBody>
          <a:bodyPr/>
          <a:lstStyle/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8</a:t>
            </a:fld>
            <a:endParaRPr 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120147" y="5170797"/>
            <a:ext cx="11871341" cy="104284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endParaRPr lang="fr-FR" sz="1600" i="1" dirty="0" smtClean="0">
              <a:ln w="0"/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407368" y="5009213"/>
            <a:ext cx="3186858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Stratégie d’acquisition</a:t>
            </a:r>
            <a:endParaRPr lang="fr-FR" sz="1800" b="1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4943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ZoneTexte 16"/>
          <p:cNvSpPr txBox="1"/>
          <p:nvPr/>
        </p:nvSpPr>
        <p:spPr>
          <a:xfrm>
            <a:off x="149646" y="1183751"/>
            <a:ext cx="11871341" cy="504287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numCol="1" rtlCol="0" anchor="t">
            <a:no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endParaRPr lang="fr-FR" sz="1600" smtClean="0">
              <a:latin typeface="+mj-lt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endParaRPr lang="fr-FR" sz="1600" dirty="0">
              <a:latin typeface="+mj-lt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6C0070DB-476C-40C5-B1F1-C78498995173}"/>
              </a:ext>
            </a:extLst>
          </p:cNvPr>
          <p:cNvSpPr/>
          <p:nvPr/>
        </p:nvSpPr>
        <p:spPr>
          <a:xfrm>
            <a:off x="6196405" y="470619"/>
            <a:ext cx="5995595" cy="352960"/>
          </a:xfrm>
          <a:custGeom>
            <a:avLst/>
            <a:gdLst>
              <a:gd name="connsiteX0" fmla="*/ 0 w 6120000"/>
              <a:gd name="connsiteY0" fmla="*/ 0 h 540000"/>
              <a:gd name="connsiteX1" fmla="*/ 6120000 w 6120000"/>
              <a:gd name="connsiteY1" fmla="*/ 0 h 540000"/>
              <a:gd name="connsiteX2" fmla="*/ 6120000 w 6120000"/>
              <a:gd name="connsiteY2" fmla="*/ 540000 h 540000"/>
              <a:gd name="connsiteX3" fmla="*/ 0 w 6120000"/>
              <a:gd name="connsiteY3" fmla="*/ 540000 h 540000"/>
              <a:gd name="connsiteX4" fmla="*/ 0 w 6120000"/>
              <a:gd name="connsiteY4" fmla="*/ 0 h 540000"/>
              <a:gd name="connsiteX0" fmla="*/ 372979 w 6120000"/>
              <a:gd name="connsiteY0" fmla="*/ 0 h 552032"/>
              <a:gd name="connsiteX1" fmla="*/ 6120000 w 6120000"/>
              <a:gd name="connsiteY1" fmla="*/ 12032 h 552032"/>
              <a:gd name="connsiteX2" fmla="*/ 6120000 w 6120000"/>
              <a:gd name="connsiteY2" fmla="*/ 552032 h 552032"/>
              <a:gd name="connsiteX3" fmla="*/ 0 w 6120000"/>
              <a:gd name="connsiteY3" fmla="*/ 552032 h 552032"/>
              <a:gd name="connsiteX4" fmla="*/ 372979 w 6120000"/>
              <a:gd name="connsiteY4" fmla="*/ 0 h 55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0" h="552032">
                <a:moveTo>
                  <a:pt x="372979" y="0"/>
                </a:moveTo>
                <a:lnTo>
                  <a:pt x="6120000" y="12032"/>
                </a:lnTo>
                <a:lnTo>
                  <a:pt x="6120000" y="552032"/>
                </a:lnTo>
                <a:lnTo>
                  <a:pt x="0" y="552032"/>
                </a:lnTo>
                <a:lnTo>
                  <a:pt x="37297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26E471B-035B-431A-ADC5-0E9C1981D0DC}"/>
              </a:ext>
            </a:extLst>
          </p:cNvPr>
          <p:cNvSpPr txBox="1"/>
          <p:nvPr/>
        </p:nvSpPr>
        <p:spPr>
          <a:xfrm>
            <a:off x="6572922" y="485025"/>
            <a:ext cx="56190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bg1"/>
                </a:solidFill>
                <a:latin typeface="Marianne"/>
              </a:rPr>
              <a:t>Réponse infrastructure </a:t>
            </a:r>
            <a:endParaRPr lang="fr-FR" sz="1600" b="1" dirty="0">
              <a:solidFill>
                <a:schemeClr val="bg1"/>
              </a:solidFill>
              <a:latin typeface="Marianne"/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407368" y="961498"/>
            <a:ext cx="3186858" cy="323165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Marianne" panose="02000000000000000000" pitchFamily="50" charset="0"/>
              </a:rPr>
              <a:t>Scénario(s) proposé(s)</a:t>
            </a:r>
            <a:endParaRPr lang="fr-FR" sz="1800" b="1" dirty="0">
              <a:solidFill>
                <a:schemeClr val="tx2">
                  <a:lumMod val="75000"/>
                </a:schemeClr>
              </a:solidFill>
              <a:latin typeface="Marianne" panose="02000000000000000000" pitchFamily="50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371822" y="1377704"/>
            <a:ext cx="1164916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500" i="1" dirty="0">
                <a:ln w="0"/>
                <a:solidFill>
                  <a:schemeClr val="accent2">
                    <a:lumMod val="75000"/>
                  </a:schemeClr>
                </a:solidFill>
              </a:rPr>
              <a:t>Il s’agit de </a:t>
            </a:r>
            <a:r>
              <a:rPr lang="fr-FR" sz="1500" i="1" dirty="0" smtClean="0">
                <a:ln w="0"/>
                <a:solidFill>
                  <a:schemeClr val="accent2">
                    <a:lumMod val="75000"/>
                  </a:schemeClr>
                </a:solidFill>
              </a:rPr>
              <a:t>présenter  le ou les scénarios proposés et détailler les avantages/inconvénients. </a:t>
            </a:r>
            <a:endParaRPr lang="fr-FR" sz="1500" i="1" dirty="0">
              <a:ln w="0"/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4294967295"/>
          </p:nvPr>
        </p:nvSpPr>
        <p:spPr>
          <a:xfrm>
            <a:off x="6833151" y="6442832"/>
            <a:ext cx="3012317" cy="365125"/>
          </a:xfrm>
        </p:spPr>
        <p:txBody>
          <a:bodyPr/>
          <a:lstStyle/>
          <a:p>
            <a:r>
              <a:rPr lang="fr-FR" smtClean="0"/>
              <a:t>CEPI-C_ppt_modèleV6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294967295"/>
          </p:nvPr>
        </p:nvSpPr>
        <p:spPr>
          <a:xfrm>
            <a:off x="11231876" y="6439186"/>
            <a:ext cx="569007" cy="365125"/>
          </a:xfrm>
        </p:spPr>
        <p:txBody>
          <a:bodyPr/>
          <a:lstStyle/>
          <a:p>
            <a:fld id="{62020538-C579-4E3D-ACA9-2DAFD688F1FE}" type="slidenum">
              <a:rPr lang="fr-FR" smtClean="0"/>
              <a:pPr/>
              <a:t>9</a:t>
            </a:fld>
            <a:endParaRPr lang="fr-FR" dirty="0"/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6696587"/>
              </p:ext>
            </p:extLst>
          </p:nvPr>
        </p:nvGraphicFramePr>
        <p:xfrm>
          <a:off x="649601" y="1784531"/>
          <a:ext cx="10582275" cy="437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Feuille de calcul" r:id="rId4" imgW="10582183" imgH="4371975" progId="Excel.Sheet.12">
                  <p:embed/>
                </p:oleObj>
              </mc:Choice>
              <mc:Fallback>
                <p:oleObj name="Feuille de calcul" r:id="rId4" imgW="10582183" imgH="437197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49601" y="1784531"/>
                        <a:ext cx="10582275" cy="437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90377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20_05_25PPT_SGA_16-9" id="{2D645B63-E1F2-411C-B293-D56D60D71B98}" vid="{98A08B8F-4AD5-49C8-B857-F658DEB39C28}"/>
    </a:ext>
  </a:extLst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cbd7fdd-5adc-4ec5-b0df-8ac8708d03ce">
      <Value>399</Value>
      <Value>417</Value>
    </TaxCatchAll>
    <Identifiant_x0020_externe xmlns="acbd7fdd-5adc-4ec5-b0df-8ac8708d03ce" xsi:nil="true"/>
    <Projet_x0020_-_x0020_Thème xmlns="acbd7fdd-5adc-4ec5-b0df-8ac8708d03ce" xsi:nil="true"/>
    <Titre_Doc xmlns="acbd7fdd-5adc-4ec5-b0df-8ac8708d03ce">CEPI</Titre_Doc>
    <Statut_x0020_de_x0020_l_x0027_élément xmlns="acbd7fdd-5adc-4ec5-b0df-8ac8708d03ce" xsi:nil="true"/>
    <Document_x0020_externe xmlns="acbd7fdd-5adc-4ec5-b0df-8ac8708d03ce">false</Document_x0020_externe>
    <fa191bb1d72b43bab5e59c285e6c4dc5 xmlns="acbd7fdd-5adc-4ec5-b0df-8ac8708d03ce">
      <Terms xmlns="http://schemas.microsoft.com/office/infopath/2007/PartnerControls">
        <TermInfo xmlns="http://schemas.microsoft.com/office/infopath/2007/PartnerControls">
          <TermName xmlns="http://schemas.microsoft.com/office/infopath/2007/PartnerControls">Support</TermName>
          <TermId xmlns="http://schemas.microsoft.com/office/infopath/2007/PartnerControls">a61bffb0-e31e-4252-8ad5-28609d64c343</TermId>
        </TermInfo>
      </Terms>
    </fa191bb1d72b43bab5e59c285e6c4dc5>
    <IconOverlay xmlns="http://schemas.microsoft.com/sharepoint/v4" xsi:nil="true"/>
    <Description_x0020_document xmlns="acbd7fdd-5adc-4ec5-b0df-8ac8708d03ce" xsi:nil="true"/>
    <a021626fb9644238b8eccc56df63e940 xmlns="acbd7fdd-5adc-4ec5-b0df-8ac8708d03ce">
      <Terms xmlns="http://schemas.microsoft.com/office/infopath/2007/PartnerControls"/>
    </a021626fb9644238b8eccc56df63e940>
    <n1c1cc5d467b4ea4863763760045208e xmlns="acbd7fdd-5adc-4ec5-b0df-8ac8708d03ce">
      <Terms xmlns="http://schemas.microsoft.com/office/infopath/2007/PartnerControls">
        <TermInfo xmlns="http://schemas.microsoft.com/office/infopath/2007/PartnerControls">
          <TermName xmlns="http://schemas.microsoft.com/office/infopath/2007/PartnerControls">NP</TermName>
          <TermId xmlns="http://schemas.microsoft.com/office/infopath/2007/PartnerControls">cadf651c-c981-4cf9-9c64-0ba779488b3c</TermId>
        </TermInfo>
      </Terms>
    </n1c1cc5d467b4ea4863763760045208e>
    <a7d855b89c634fd3a72240b26398e8f5 xmlns="acbd7fdd-5adc-4ec5-b0df-8ac8708d03ce">
      <Terms xmlns="http://schemas.microsoft.com/office/infopath/2007/PartnerControls"/>
    </a7d855b89c634fd3a72240b26398e8f5>
    <mbdb3b9e255b4ee884e1a47f77bbe90a xmlns="acbd7fdd-5adc-4ec5-b0df-8ac8708d03ce">
      <Terms xmlns="http://schemas.microsoft.com/office/infopath/2007/PartnerControls"/>
    </mbdb3b9e255b4ee884e1a47f77bbe90a>
    <Version_x0020_du_x0020_document xmlns="acbd7fdd-5adc-4ec5-b0df-8ac8708d03ce">0.2</Version_x0020_du_x0020_document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 texte" ma:contentTypeID="0x010100481C8D3163CD4041AA57F2FF5E48F60F02003E3B61BF93CA8648ACD528E3DDDB6A71" ma:contentTypeVersion="17" ma:contentTypeDescription="" ma:contentTypeScope="" ma:versionID="535a57a9c8a4ab6da501b90053903dbe">
  <xsd:schema xmlns:xsd="http://www.w3.org/2001/XMLSchema" xmlns:xs="http://www.w3.org/2001/XMLSchema" xmlns:p="http://schemas.microsoft.com/office/2006/metadata/properties" xmlns:ns2="acbd7fdd-5adc-4ec5-b0df-8ac8708d03ce" xmlns:ns4="http://schemas.microsoft.com/sharepoint/v4" targetNamespace="http://schemas.microsoft.com/office/2006/metadata/properties" ma:root="true" ma:fieldsID="f97ad394af86d31e951aa2a5e0d1bfec" ns2:_="" ns4:_="">
    <xsd:import namespace="acbd7fdd-5adc-4ec5-b0df-8ac8708d03ce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Titre_Doc" minOccurs="0"/>
                <xsd:element ref="ns2:Description_x0020_document" minOccurs="0"/>
                <xsd:element ref="ns2:Projet_x0020_-_x0020_Thème" minOccurs="0"/>
                <xsd:element ref="ns2:Document_x0020_externe" minOccurs="0"/>
                <xsd:element ref="ns2:Identifiant_x0020_externe" minOccurs="0"/>
                <xsd:element ref="ns2:TaxCatchAll" minOccurs="0"/>
                <xsd:element ref="ns2:TaxCatchAllLabel" minOccurs="0"/>
                <xsd:element ref="ns2:mbdb3b9e255b4ee884e1a47f77bbe90a" minOccurs="0"/>
                <xsd:element ref="ns2:n1c1cc5d467b4ea4863763760045208e" minOccurs="0"/>
                <xsd:element ref="ns2:a7d855b89c634fd3a72240b26398e8f5" minOccurs="0"/>
                <xsd:element ref="ns2:a021626fb9644238b8eccc56df63e940" minOccurs="0"/>
                <xsd:element ref="ns2:fa191bb1d72b43bab5e59c285e6c4dc5" minOccurs="0"/>
                <xsd:element ref="ns2:Version_x0020_du_x0020_document" minOccurs="0"/>
                <xsd:element ref="ns2:Statut_x0020_de_x0020_l_x0027_élément" minOccurs="0"/>
                <xsd:element ref="ns4:IconOverlay" minOccurs="0"/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bd7fdd-5adc-4ec5-b0df-8ac8708d03ce" elementFormDefault="qualified">
    <xsd:import namespace="http://schemas.microsoft.com/office/2006/documentManagement/types"/>
    <xsd:import namespace="http://schemas.microsoft.com/office/infopath/2007/PartnerControls"/>
    <xsd:element name="Titre_Doc" ma:index="1" nillable="true" ma:displayName="Titre_Doc" ma:internalName="Titre_Doc" ma:readOnly="false">
      <xsd:simpleType>
        <xsd:restriction base="dms:Text">
          <xsd:maxLength value="255"/>
        </xsd:restriction>
      </xsd:simpleType>
    </xsd:element>
    <xsd:element name="Description_x0020_document" ma:index="2" nillable="true" ma:displayName="Description document" ma:internalName="Description_x0020_document">
      <xsd:simpleType>
        <xsd:restriction base="dms:Note">
          <xsd:maxLength value="255"/>
        </xsd:restriction>
      </xsd:simpleType>
    </xsd:element>
    <xsd:element name="Projet_x0020_-_x0020_Thème" ma:index="7" nillable="true" ma:displayName="Item projet - thème" ma:description="Item du projet ou du thème" ma:internalName="Projet_x0020__x002d__x0020_Th_x00e8_me">
      <xsd:simpleType>
        <xsd:restriction base="dms:Text">
          <xsd:maxLength value="255"/>
        </xsd:restriction>
      </xsd:simpleType>
    </xsd:element>
    <xsd:element name="Document_x0020_externe" ma:index="8" nillable="true" ma:displayName="Document externe" ma:default="0" ma:internalName="Document_x0020_externe">
      <xsd:simpleType>
        <xsd:restriction base="dms:Boolean"/>
      </xsd:simpleType>
    </xsd:element>
    <xsd:element name="Identifiant_x0020_externe" ma:index="9" nillable="true" ma:displayName="Identifiant externe" ma:description="Code ou identifiant d’un document dans son système d'origine" ma:internalName="Identifiant_x0020_externe">
      <xsd:simpleType>
        <xsd:restriction base="dms:Text">
          <xsd:maxLength value="255"/>
        </xsd:restriction>
      </xsd:simpleType>
    </xsd:element>
    <xsd:element name="TaxCatchAll" ma:index="11" nillable="true" ma:displayName="Taxonomy Catch All Column" ma:hidden="true" ma:list="{0212791d-e2c1-468d-a5ad-172e8dec957e}" ma:internalName="TaxCatchAll" ma:showField="CatchAllData" ma:web="acbd7fdd-5adc-4ec5-b0df-8ac8708d03c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" nillable="true" ma:displayName="Taxonomy Catch All Column1" ma:hidden="true" ma:list="{0212791d-e2c1-468d-a5ad-172e8dec957e}" ma:internalName="TaxCatchAllLabel" ma:readOnly="true" ma:showField="CatchAllDataLabel" ma:web="acbd7fdd-5adc-4ec5-b0df-8ac8708d03c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bdb3b9e255b4ee884e1a47f77bbe90a" ma:index="14" nillable="true" ma:taxonomy="true" ma:internalName="mbdb3b9e255b4ee884e1a47f77bbe90a" ma:taxonomyFieldName="Mots_x002d_cl_x00e9_s" ma:displayName="Mots-clés" ma:default="" ma:fieldId="{6bdb3b9e-255b-4ee8-84e1-a47f77bbe90a}" ma:taxonomyMulti="true" ma:sspId="54843339-79c1-4c32-8cde-95bc3b6485f5" ma:termSetId="b4ce6f55-b410-4518-b408-b042b959bc1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n1c1cc5d467b4ea4863763760045208e" ma:index="16" nillable="true" ma:taxonomy="true" ma:internalName="n1c1cc5d467b4ea4863763760045208e" ma:taxonomyFieldName="Protection" ma:displayName="Protection" ma:readOnly="false" ma:default="399;#NP|cadf651c-c981-4cf9-9c64-0ba779488b3c" ma:fieldId="{71c1cc5d-467b-4ea4-8637-63760045208e}" ma:sspId="54843339-79c1-4c32-8cde-95bc3b6485f5" ma:termSetId="96b5afae-ce68-487b-a960-ec0d30df308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a7d855b89c634fd3a72240b26398e8f5" ma:index="21" nillable="true" ma:taxonomy="true" ma:internalName="a7d855b89c634fd3a72240b26398e8f5" ma:taxonomyFieldName="Projet_x0020__x002d__x0020_Th_x00e8_me1" ma:displayName="Projet - Thème" ma:default="" ma:fieldId="{a7d855b8-9c63-4fd3-a722-40b26398e8f5}" ma:sspId="54843339-79c1-4c32-8cde-95bc3b6485f5" ma:termSetId="3b864cc6-eb92-4ae5-a3f1-e02abe29367f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a021626fb9644238b8eccc56df63e940" ma:index="23" nillable="true" ma:taxonomy="true" ma:internalName="a021626fb9644238b8eccc56df63e940" ma:taxonomyFieldName="Type_x0020_mod_x00e8_le" ma:displayName="Type modèle" ma:default="" ma:fieldId="{a021626f-b964-4238-b8ec-cc56df63e940}" ma:sspId="54843339-79c1-4c32-8cde-95bc3b6485f5" ma:termSetId="aa4d3913-6979-4a12-b2fc-755b80a7fae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fa191bb1d72b43bab5e59c285e6c4dc5" ma:index="24" nillable="true" ma:taxonomy="true" ma:internalName="fa191bb1d72b43bab5e59c285e6c4dc5" ma:taxonomyFieldName="Nature" ma:displayName="Nature" ma:readOnly="false" ma:default="" ma:fieldId="{fa191bb1-d72b-43ba-b5e5-9c285e6c4dc5}" ma:sspId="54843339-79c1-4c32-8cde-95bc3b6485f5" ma:termSetId="fad0c9df-3817-471f-8402-8f175993360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Version_x0020_du_x0020_document" ma:index="25" nillable="true" ma:displayName="Version du document" ma:internalName="Version_x0020_du_x0020_document" ma:readOnly="false">
      <xsd:simpleType>
        <xsd:restriction base="dms:Text">
          <xsd:maxLength value="255"/>
        </xsd:restriction>
      </xsd:simpleType>
    </xsd:element>
    <xsd:element name="Statut_x0020_de_x0020_l_x0027_élément" ma:index="27" nillable="true" ma:displayName="Statut de l'élément" ma:internalName="Statut_x0020_de_x0020_l_x0027__x00e9_l_x00e9_ment">
      <xsd:simpleType>
        <xsd:restriction base="dms:Text">
          <xsd:maxLength value="255"/>
        </xsd:restriction>
      </xsd:simpleType>
    </xsd:element>
    <xsd:element name="SharedWithUsers" ma:index="31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30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0" ma:displayName="Type de contenu"/>
        <xsd:element ref="dc:title" minOccurs="0" maxOccurs="1" ma:displayName="Nom de la tâch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C6F1424-77E6-4E3B-9DDA-04F0BB0757FC}">
  <ds:schemaRefs>
    <ds:schemaRef ds:uri="http://purl.org/dc/elements/1.1/"/>
    <ds:schemaRef ds:uri="http://schemas.microsoft.com/office/2006/metadata/properties"/>
    <ds:schemaRef ds:uri="acbd7fdd-5adc-4ec5-b0df-8ac8708d03ce"/>
    <ds:schemaRef ds:uri="http://schemas.microsoft.com/sharepoint/v4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E5FEE08-EC8A-4D92-BF17-4DCCF90892A8}"/>
</file>

<file path=customXml/itemProps3.xml><?xml version="1.0" encoding="utf-8"?>
<ds:datastoreItem xmlns:ds="http://schemas.openxmlformats.org/officeDocument/2006/customXml" ds:itemID="{8750B853-C477-49B4-8C47-A41E744973A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2020PPT_SGA_16-9 v2</Template>
  <TotalTime>6185</TotalTime>
  <Words>2007</Words>
  <Application>Microsoft Office PowerPoint</Application>
  <PresentationFormat>Grand écran</PresentationFormat>
  <Paragraphs>584</Paragraphs>
  <Slides>18</Slides>
  <Notes>6</Notes>
  <HiddenSlides>0</HiddenSlides>
  <MMClips>0</MMClips>
  <ScaleCrop>false</ScaleCrop>
  <HeadingPairs>
    <vt:vector size="8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2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30" baseType="lpstr">
      <vt:lpstr>Arial</vt:lpstr>
      <vt:lpstr>Calibri</vt:lpstr>
      <vt:lpstr>Calibri Light</vt:lpstr>
      <vt:lpstr>Marianne</vt:lpstr>
      <vt:lpstr>Marianne Light</vt:lpstr>
      <vt:lpstr>Symbol</vt:lpstr>
      <vt:lpstr>Times New Roman</vt:lpstr>
      <vt:lpstr>Verdana</vt:lpstr>
      <vt:lpstr>Wingdings</vt:lpstr>
      <vt:lpstr>Thème Office</vt:lpstr>
      <vt:lpstr>Conception personnalisée</vt:lpstr>
      <vt:lpstr>Feuille de calcul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Ministère des Armées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CIBIEL Franck ATTACH PAL ADM.ETA</dc:creator>
  <cp:lastModifiedBy>VALETTE Karine ASC NIV 1 OA</cp:lastModifiedBy>
  <cp:revision>260</cp:revision>
  <cp:lastPrinted>2023-11-10T07:52:41Z</cp:lastPrinted>
  <dcterms:created xsi:type="dcterms:W3CDTF">2020-06-11T10:49:42Z</dcterms:created>
  <dcterms:modified xsi:type="dcterms:W3CDTF">2024-09-30T16:00:25Z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0x010100481C8D3163CD4041AA57F2FF5E48F60F02003E3B61BF93CA8648ACD528E3DDDB6A71</vt:lpwstr>
  </property>
  <property fmtid="{D5CDD505-2E9C-101B-9397-08002B2CF9AE}" pid="3" name="Nature">
    <vt:lpwstr>417;#Support|a61bffb0-e31e-4252-8ad5-28609d64c343</vt:lpwstr>
  </property>
  <property fmtid="{D5CDD505-2E9C-101B-9397-08002B2CF9AE}" pid="4" name="Mots-clés">
    <vt:lpwstr/>
  </property>
  <property fmtid="{D5CDD505-2E9C-101B-9397-08002B2CF9AE}" pid="5" name="Projet - Thème1">
    <vt:lpwstr/>
  </property>
  <property fmtid="{D5CDD505-2E9C-101B-9397-08002B2CF9AE}" pid="6" name="Protection">
    <vt:lpwstr>399;#NP|cadf651c-c981-4cf9-9c64-0ba779488b3c</vt:lpwstr>
  </property>
  <property fmtid="{D5CDD505-2E9C-101B-9397-08002B2CF9AE}" pid="7" name="Type modèle">
    <vt:lpwstr/>
  </property>
</Properties>
</file>